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png>
</file>

<file path=ppt/media/image3.gi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a:solidFill>
                  <a:srgbClr val="38761D"/>
                </a:solidFill>
              </a:rPr>
              <a:t>[Slide 1]: LOGO</a:t>
            </a:r>
            <a:endParaRPr>
              <a:solidFill>
                <a:srgbClr val="38761D"/>
              </a:solidFill>
            </a:endParaRPr>
          </a:p>
          <a:p>
            <a:pPr indent="0" lvl="0" marL="0" rtl="0" algn="just">
              <a:lnSpc>
                <a:spcPct val="115000"/>
              </a:lnSpc>
              <a:spcBef>
                <a:spcPts val="0"/>
              </a:spcBef>
              <a:spcAft>
                <a:spcPts val="0"/>
              </a:spcAft>
              <a:buNone/>
            </a:pPr>
            <a:r>
              <a:rPr lang="es">
                <a:solidFill>
                  <a:srgbClr val="FF0000"/>
                </a:solidFill>
              </a:rPr>
              <a:t>Presentación </a:t>
            </a:r>
            <a:endParaRPr>
              <a:solidFill>
                <a:srgbClr val="38761D"/>
              </a:solidFill>
            </a:endParaRPr>
          </a:p>
          <a:p>
            <a:pPr indent="0" lvl="0" marL="0" rtl="0" algn="just">
              <a:lnSpc>
                <a:spcPct val="115000"/>
              </a:lnSpc>
              <a:spcBef>
                <a:spcPts val="0"/>
              </a:spcBef>
              <a:spcAft>
                <a:spcPts val="0"/>
              </a:spcAft>
              <a:buNone/>
            </a:pPr>
            <a:r>
              <a:rPr lang="es"/>
              <a:t>Somos Alumnos del 5K4, nuestra solución se llama Home Safe Home y vamos a contarles de qué se trata.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 name="Shape 2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a:solidFill>
                  <a:srgbClr val="38761D"/>
                </a:solidFill>
              </a:rPr>
              <a:t>[Slide 2]: PROBLEMÁTICA</a:t>
            </a:r>
            <a:endParaRPr>
              <a:solidFill>
                <a:srgbClr val="38761D"/>
              </a:solidFill>
            </a:endParaRPr>
          </a:p>
          <a:p>
            <a:pPr indent="0" lvl="0" marL="0" rtl="0" algn="just">
              <a:lnSpc>
                <a:spcPct val="115000"/>
              </a:lnSpc>
              <a:spcBef>
                <a:spcPts val="0"/>
              </a:spcBef>
              <a:spcAft>
                <a:spcPts val="0"/>
              </a:spcAft>
              <a:buNone/>
            </a:pPr>
            <a:r>
              <a:rPr lang="es">
                <a:solidFill>
                  <a:srgbClr val="FF0000"/>
                </a:solidFill>
              </a:rPr>
              <a:t>Introducción (Problemas)</a:t>
            </a:r>
            <a:endParaRPr>
              <a:solidFill>
                <a:srgbClr val="FF0000"/>
              </a:solidFill>
            </a:endParaRPr>
          </a:p>
          <a:p>
            <a:pPr indent="0" lvl="0" marL="0" rtl="0" algn="just">
              <a:lnSpc>
                <a:spcPct val="115000"/>
              </a:lnSpc>
              <a:spcBef>
                <a:spcPts val="0"/>
              </a:spcBef>
              <a:spcAft>
                <a:spcPts val="0"/>
              </a:spcAft>
              <a:buNone/>
            </a:pPr>
            <a:r>
              <a:rPr lang="es"/>
              <a:t>Actualmente la seguridad se ha convertido en un tema muy importante dentro de nuestra sociedad. Muchas personas viven hoy en grandes ciudades y conviven con amenazas propias de la vida en edificios y departamentos:</a:t>
            </a:r>
            <a:endParaRPr/>
          </a:p>
          <a:p>
            <a:pPr indent="-298450" lvl="0" marL="457200" rtl="0" algn="just">
              <a:lnSpc>
                <a:spcPct val="115000"/>
              </a:lnSpc>
              <a:spcBef>
                <a:spcPts val="0"/>
              </a:spcBef>
              <a:spcAft>
                <a:spcPts val="0"/>
              </a:spcAft>
              <a:buSzPts val="1100"/>
              <a:buChar char="●"/>
            </a:pPr>
            <a:r>
              <a:rPr lang="es"/>
              <a:t>En ocasiones los habitantes de un edificio no cierran adecuadamente las distintas puertas de ingreso al mismo (principal, cocheras, jardines, etc.) generando una amenaza a la seguridad para su habitantes.</a:t>
            </a:r>
            <a:endParaRPr/>
          </a:p>
          <a:p>
            <a:pPr indent="-298450" lvl="0" marL="457200" rtl="0" algn="just">
              <a:lnSpc>
                <a:spcPct val="115000"/>
              </a:lnSpc>
              <a:spcBef>
                <a:spcPts val="0"/>
              </a:spcBef>
              <a:spcAft>
                <a:spcPts val="0"/>
              </a:spcAft>
              <a:buSzPts val="1100"/>
              <a:buChar char="●"/>
            </a:pPr>
            <a:r>
              <a:rPr lang="es"/>
              <a:t>Ocurren accidentes domésticos causados por fugas de gases como el monóxido de carbono debido al mal uso, mal funcionamiento, o falta de mantenimiento de los artefactos de cocina o calefacción.</a:t>
            </a:r>
            <a:endParaRPr/>
          </a:p>
          <a:p>
            <a:pPr indent="-298450" lvl="0" marL="457200" rtl="0" algn="just">
              <a:lnSpc>
                <a:spcPct val="115000"/>
              </a:lnSpc>
              <a:spcBef>
                <a:spcPts val="0"/>
              </a:spcBef>
              <a:spcAft>
                <a:spcPts val="0"/>
              </a:spcAft>
              <a:buSzPts val="1100"/>
              <a:buChar char="●"/>
            </a:pPr>
            <a:r>
              <a:rPr lang="es"/>
              <a:t>Los costos en la contratación de servicios de seguridad  tradicionales (guardias de seguridad privada, sistemas de monitoreo, etc.) son muy altos.</a:t>
            </a:r>
            <a:endParaRPr/>
          </a:p>
          <a:p>
            <a:pPr indent="-298450" lvl="0" marL="457200" rtl="0" algn="just">
              <a:lnSpc>
                <a:spcPct val="115000"/>
              </a:lnSpc>
              <a:spcBef>
                <a:spcPts val="0"/>
              </a:spcBef>
              <a:spcAft>
                <a:spcPts val="0"/>
              </a:spcAft>
              <a:buSzPts val="1100"/>
              <a:buChar char="●"/>
            </a:pPr>
            <a:r>
              <a:rPr lang="es"/>
              <a:t>La falta de comunicación entre los habitantes de un mismo edificio y también entre estos y la administración de los edificios.</a:t>
            </a:r>
            <a:endParaRPr/>
          </a:p>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Shape 2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6" name="Shape 2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a:solidFill>
                  <a:srgbClr val="38761D"/>
                </a:solidFill>
              </a:rPr>
              <a:t>[Slide 3]: HOME SAFE HOME</a:t>
            </a:r>
            <a:endParaRPr>
              <a:solidFill>
                <a:srgbClr val="38761D"/>
              </a:solidFill>
            </a:endParaRPr>
          </a:p>
          <a:p>
            <a:pPr indent="0" lvl="0" marL="0" rtl="0" algn="just">
              <a:lnSpc>
                <a:spcPct val="115000"/>
              </a:lnSpc>
              <a:spcBef>
                <a:spcPts val="0"/>
              </a:spcBef>
              <a:spcAft>
                <a:spcPts val="0"/>
              </a:spcAft>
              <a:buNone/>
            </a:pPr>
            <a:r>
              <a:rPr lang="es">
                <a:solidFill>
                  <a:srgbClr val="FF0000"/>
                </a:solidFill>
              </a:rPr>
              <a:t>Qué y para quién</a:t>
            </a:r>
            <a:endParaRPr>
              <a:solidFill>
                <a:srgbClr val="FF0000"/>
              </a:solidFill>
            </a:endParaRPr>
          </a:p>
          <a:p>
            <a:pPr indent="0" lvl="0" marL="0" rtl="0" algn="just">
              <a:lnSpc>
                <a:spcPct val="115000"/>
              </a:lnSpc>
              <a:spcBef>
                <a:spcPts val="0"/>
              </a:spcBef>
              <a:spcAft>
                <a:spcPts val="0"/>
              </a:spcAft>
              <a:buNone/>
            </a:pPr>
            <a:r>
              <a:rPr lang="es"/>
              <a:t>Les vamos a presentar una propuesta tecnológica, destinada a las personas que habitan y administran edificios, que permitirá mejorar la seguridad tanto cuando se encuentran dentro de su hogar, como así también estando lejos del mismo.</a:t>
            </a:r>
            <a:endParaRPr/>
          </a:p>
          <a:p>
            <a:pPr indent="0" lvl="0" marL="0" rtl="0" algn="just">
              <a:lnSpc>
                <a:spcPct val="115000"/>
              </a:lnSpc>
              <a:spcBef>
                <a:spcPts val="0"/>
              </a:spcBef>
              <a:spcAft>
                <a:spcPts val="0"/>
              </a:spcAft>
              <a:buNone/>
            </a:pPr>
            <a:r>
              <a:rPr lang="es"/>
              <a:t>Nuestro producto integra un Gadget y el uso del smartphone combinados en una solución a estos problemas, más económica que las existentes.</a:t>
            </a:r>
            <a:endParaRPr/>
          </a:p>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Shape 2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6" name="Shape 2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a:solidFill>
                  <a:srgbClr val="38761D"/>
                </a:solidFill>
              </a:rPr>
              <a:t>[Slide 4]: ESQUEMA CONCEPTUAL</a:t>
            </a:r>
            <a:endParaRPr>
              <a:solidFill>
                <a:srgbClr val="FF0000"/>
              </a:solidFill>
            </a:endParaRPr>
          </a:p>
          <a:p>
            <a:pPr indent="0" lvl="0" marL="0" rtl="0" algn="just">
              <a:lnSpc>
                <a:spcPct val="115000"/>
              </a:lnSpc>
              <a:spcBef>
                <a:spcPts val="0"/>
              </a:spcBef>
              <a:spcAft>
                <a:spcPts val="0"/>
              </a:spcAft>
              <a:buNone/>
            </a:pPr>
            <a:r>
              <a:rPr lang="es">
                <a:solidFill>
                  <a:srgbClr val="FF0000"/>
                </a:solidFill>
              </a:rPr>
              <a:t>Cómo</a:t>
            </a:r>
            <a:endParaRPr>
              <a:solidFill>
                <a:srgbClr val="FF0000"/>
              </a:solidFill>
            </a:endParaRPr>
          </a:p>
          <a:p>
            <a:pPr indent="0" lvl="0" marL="0" rtl="0" algn="just">
              <a:lnSpc>
                <a:spcPct val="115000"/>
              </a:lnSpc>
              <a:spcBef>
                <a:spcPts val="0"/>
              </a:spcBef>
              <a:spcAft>
                <a:spcPts val="0"/>
              </a:spcAft>
              <a:buNone/>
            </a:pPr>
            <a:r>
              <a:rPr lang="es"/>
              <a:t>Cuidaremos de su seguridad, para ello emplearemos un dispositivo electrónico que detectará eventos ocurridos en su hogar y les serán informados de manera inmediata sin importar donde usted se encuentre. Estos eventos son: la pérdida de gases, detección de intrusos en el hogar, accesos principales del edificio mal cerrados, cortes de energía. Estos son problemas o situaciones que no quisiéramos que ocurran y que por lo tanto estamos interesados en saber cuando sucedan, para poder actuar oportunamente.</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rPr lang="es"/>
              <a:t>Vamos a ilustrar esto con dos breves ejemplos:</a:t>
            </a:r>
            <a:endParaRPr/>
          </a:p>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3" name="Shape 2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a:solidFill>
                  <a:srgbClr val="38761D"/>
                </a:solidFill>
              </a:rPr>
              <a:t>[Slide 5]: EJEMPLO 1 (Monóxido)</a:t>
            </a:r>
            <a:endParaRPr/>
          </a:p>
          <a:p>
            <a:pPr indent="0" lvl="0" marL="457200" rtl="0" algn="just">
              <a:lnSpc>
                <a:spcPct val="115000"/>
              </a:lnSpc>
              <a:spcBef>
                <a:spcPts val="0"/>
              </a:spcBef>
              <a:spcAft>
                <a:spcPts val="0"/>
              </a:spcAft>
              <a:buNone/>
            </a:pPr>
            <a:r>
              <a:rPr i="1" lang="es"/>
              <a:t>Supongamos que me encuentro en mi departamento, estamos en invierno y hace mucho frío, y me entro a duchar. El calefón no funciona correctamente y hace mala combustión, cuando esto sucede genera monóxido de carbono el cual es imperceptible y altamente dañino para las personas. Home-Safe-Home detecta el monóxido de carbono y envía una señal al servidor Web, este la registra en la Base de Datos y procesa el tipo de señal recibida y el arduino que la generó, por último, envía la notificación a mi teléfono móvil y al de las personas de confianza que haya configurado con tal fin, para poder reaccionar antes de que sea demasiado tarde.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Shape 3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5" name="Shape 33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a:solidFill>
                  <a:srgbClr val="38761D"/>
                </a:solidFill>
              </a:rPr>
              <a:t>[Slide 6]: EJEMPLO 2 (Personal de Limpieza)</a:t>
            </a:r>
            <a:endParaRPr/>
          </a:p>
          <a:p>
            <a:pPr indent="0" lvl="0" marL="457200" rtl="0" algn="just">
              <a:lnSpc>
                <a:spcPct val="115000"/>
              </a:lnSpc>
              <a:spcBef>
                <a:spcPts val="0"/>
              </a:spcBef>
              <a:spcAft>
                <a:spcPts val="0"/>
              </a:spcAft>
              <a:buNone/>
            </a:pPr>
            <a:r>
              <a:rPr i="1" lang="es"/>
              <a:t>En otro escenario posible, existe la posibilidad de tener un canal de comunicación entre la administración y los habitantes de los departamentos del edificio, con respecto al tema de la seguridad que les compete a todos. </a:t>
            </a:r>
            <a:endParaRPr i="1"/>
          </a:p>
          <a:p>
            <a:pPr indent="0" lvl="0" marL="457200" rtl="0" algn="just">
              <a:lnSpc>
                <a:spcPct val="115000"/>
              </a:lnSpc>
              <a:spcBef>
                <a:spcPts val="0"/>
              </a:spcBef>
              <a:spcAft>
                <a:spcPts val="0"/>
              </a:spcAft>
              <a:buNone/>
            </a:pPr>
            <a:r>
              <a:rPr i="1" lang="es"/>
              <a:t>Por ejemplo, el personal de limpieza del edificio se enferma y la administración debe reemplazarlo temporalmente, razón por la cual el encargado de la administración notifica a todas las personas de tal situación, accediendo desde la aplicación o desde la página Web, y esta notificación es enviada a los habitantes del edificio, informando los datos del reemplazo acompañados de una foto. El remitente tiene la posibilidad de saber qué destinatarios han recibido el mensaje y quienes lo han leído.</a:t>
            </a:r>
            <a:endParaRPr i="1"/>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rPr lang="es">
                <a:solidFill>
                  <a:srgbClr val="38761D"/>
                </a:solidFill>
              </a:rPr>
              <a:t>[Conclusión]</a:t>
            </a:r>
            <a:endParaRPr/>
          </a:p>
          <a:p>
            <a:pPr indent="0" lvl="0" marL="0" rtl="0" algn="just">
              <a:lnSpc>
                <a:spcPct val="115000"/>
              </a:lnSpc>
              <a:spcBef>
                <a:spcPts val="0"/>
              </a:spcBef>
              <a:spcAft>
                <a:spcPts val="0"/>
              </a:spcAft>
              <a:buNone/>
            </a:pPr>
            <a:r>
              <a:rPr lang="es"/>
              <a:t>A modo de conclusión, nuestra idea es contribuir con la sociedad, brindándoles la posibilidad de tener una vivienda más segura en diferentes aspectos, como pueden serlo pérdidas de monóxido de carbono, poseer una herramienta más a la hora de tratar de evitar robos, y así también mejorar la comunicación de este tipo de eventos entre vecinos y la administración.</a:t>
            </a:r>
            <a:endParaRPr/>
          </a:p>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Shape 3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1" name="Shape 3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a:solidFill>
                  <a:srgbClr val="38761D"/>
                </a:solidFill>
              </a:rPr>
              <a:t>[Slide 7] : Preguntas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Shape 3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7" name="Shape 37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a:solidFill>
                  <a:srgbClr val="38761D"/>
                </a:solidFill>
              </a:rPr>
              <a:t>[Slide 8] : Gracias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Shape 10"/>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Shape 11"/>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Shape 1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Shape 13"/>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Shape 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15" name="Shape 15"/>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 name="Shape 16"/>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Shape 13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7" name="Shape 13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8" name="Shape 13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9" name="Shape 13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40" name="Shape 140"/>
          <p:cNvGrpSpPr/>
          <p:nvPr/>
        </p:nvGrpSpPr>
        <p:grpSpPr>
          <a:xfrm>
            <a:off x="4406400" y="0"/>
            <a:ext cx="4737600" cy="5143500"/>
            <a:chOff x="4406400" y="0"/>
            <a:chExt cx="4737600" cy="5143500"/>
          </a:xfrm>
        </p:grpSpPr>
        <p:sp>
          <p:nvSpPr>
            <p:cNvPr id="141" name="Shape 14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2" name="Shape 14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3" name="Shape 14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4" name="Shape 14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5" name="Shape 14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6" name="Shape 14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Shape 14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8" name="Shape 14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9" name="Shape 14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0" name="Shape 15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Shape 15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2" name="Shape 15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3" name="Shape 15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4" name="Shape 15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5" name="Shape 15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6" name="Shape 15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Shape 15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Shape 15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59" name="Shape 159"/>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Shape 1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Shape 16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3" name="Shape 16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4" name="Shape 16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5" name="Shape 16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66" name="Shape 166"/>
          <p:cNvGrpSpPr/>
          <p:nvPr/>
        </p:nvGrpSpPr>
        <p:grpSpPr>
          <a:xfrm>
            <a:off x="0" y="381001"/>
            <a:ext cx="1037850" cy="1016287"/>
            <a:chOff x="0" y="381001"/>
            <a:chExt cx="1037850" cy="1016287"/>
          </a:xfrm>
        </p:grpSpPr>
        <p:sp>
          <p:nvSpPr>
            <p:cNvPr id="167" name="Shape 16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8" name="Shape 16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9" name="Shape 16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Shape 170"/>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Shape 171"/>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Shape 1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Shape 174"/>
          <p:cNvGrpSpPr/>
          <p:nvPr/>
        </p:nvGrpSpPr>
        <p:grpSpPr>
          <a:xfrm>
            <a:off x="0" y="4128572"/>
            <a:ext cx="698925" cy="684657"/>
            <a:chOff x="0" y="3785672"/>
            <a:chExt cx="698925" cy="684657"/>
          </a:xfrm>
        </p:grpSpPr>
        <p:sp>
          <p:nvSpPr>
            <p:cNvPr id="175" name="Shape 175"/>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77" name="Shape 177"/>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78" name="Shape 1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179" name="Shape 17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0" name="Shape 18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1" name="Shape 18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2" name="Shape 18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Shape 184"/>
          <p:cNvGrpSpPr/>
          <p:nvPr/>
        </p:nvGrpSpPr>
        <p:grpSpPr>
          <a:xfrm>
            <a:off x="4406400" y="0"/>
            <a:ext cx="4737600" cy="5143065"/>
            <a:chOff x="4406400" y="0"/>
            <a:chExt cx="4737600" cy="5143065"/>
          </a:xfrm>
        </p:grpSpPr>
        <p:sp>
          <p:nvSpPr>
            <p:cNvPr id="185" name="Shape 18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6" name="Shape 18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Shape 18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8" name="Shape 18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9" name="Shape 18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0" name="Shape 19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1" name="Shape 19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Shape 19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Shape 19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4" name="Shape 19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5" name="Shape 19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9" name="Shape 19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Shape 20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03" name="Shape 203"/>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Shape 20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Shape 20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206" name="Shape 20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Shape 20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08" name="Shape 20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09" name="Shape 20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Shape 2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Shape 213"/>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Shape 21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Shape 215"/>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Shape 2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
        <p:nvSpPr>
          <p:cNvPr id="217" name="Shape 21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8" name="Shape 21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19" name="Shape 21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20" name="Shape 22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221" name="Shape 221"/>
          <p:cNvGrpSpPr/>
          <p:nvPr/>
        </p:nvGrpSpPr>
        <p:grpSpPr>
          <a:xfrm>
            <a:off x="0" y="381001"/>
            <a:ext cx="1037850" cy="1016287"/>
            <a:chOff x="0" y="381001"/>
            <a:chExt cx="1037850" cy="1016287"/>
          </a:xfrm>
        </p:grpSpPr>
        <p:sp>
          <p:nvSpPr>
            <p:cNvPr id="222" name="Shape 2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3" name="Shape 22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Shape 18"/>
          <p:cNvGrpSpPr/>
          <p:nvPr/>
        </p:nvGrpSpPr>
        <p:grpSpPr>
          <a:xfrm>
            <a:off x="4406400" y="0"/>
            <a:ext cx="4737600" cy="5143065"/>
            <a:chOff x="4406400" y="0"/>
            <a:chExt cx="4737600" cy="5143065"/>
          </a:xfrm>
        </p:grpSpPr>
        <p:sp>
          <p:nvSpPr>
            <p:cNvPr id="19" name="Shape 19"/>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7" name="Shape 37"/>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Shape 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39" name="Shape 3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 name="Shape 4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1" name="Shape 4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2" name="Shape 4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Shape 44"/>
          <p:cNvGrpSpPr/>
          <p:nvPr/>
        </p:nvGrpSpPr>
        <p:grpSpPr>
          <a:xfrm>
            <a:off x="4406400" y="0"/>
            <a:ext cx="4737600" cy="5143065"/>
            <a:chOff x="4406400" y="0"/>
            <a:chExt cx="4737600" cy="5143065"/>
          </a:xfrm>
        </p:grpSpPr>
        <p:sp>
          <p:nvSpPr>
            <p:cNvPr id="45" name="Shape 4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 name="Shape 4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 name="Shape 4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 name="Shape 4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 name="Shape 5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 name="Shape 5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 name="Shape 5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7" name="Shape 5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0" name="Shape 6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1" name="Shape 6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2" name="Shape 6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3" name="Shape 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
        <p:nvSpPr>
          <p:cNvPr id="64" name="Shape 6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Shape 6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8" name="Shape 6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9" name="Shape 6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70" name="Shape 70"/>
          <p:cNvGrpSpPr/>
          <p:nvPr/>
        </p:nvGrpSpPr>
        <p:grpSpPr>
          <a:xfrm>
            <a:off x="0" y="381001"/>
            <a:ext cx="1037850" cy="1016287"/>
            <a:chOff x="0" y="381001"/>
            <a:chExt cx="1037850" cy="1016287"/>
          </a:xfrm>
        </p:grpSpPr>
        <p:sp>
          <p:nvSpPr>
            <p:cNvPr id="71" name="Shape 7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3" name="Shape 73"/>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Shape 7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Shape 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Shape 77"/>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Shape 7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Shape 8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82" name="Shape 8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83" name="Shape 8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84" name="Shape 84"/>
          <p:cNvGrpSpPr/>
          <p:nvPr/>
        </p:nvGrpSpPr>
        <p:grpSpPr>
          <a:xfrm>
            <a:off x="0" y="381001"/>
            <a:ext cx="1037850" cy="1016287"/>
            <a:chOff x="0" y="381001"/>
            <a:chExt cx="1037850" cy="1016287"/>
          </a:xfrm>
        </p:grpSpPr>
        <p:sp>
          <p:nvSpPr>
            <p:cNvPr id="85" name="Shape 8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7" name="Shape 8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Shape 8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Shape 90"/>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Shape 91"/>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 name="Shape 9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 name="Shape 9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4" name="Shape 9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5" name="Shape 9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96" name="Shape 96"/>
          <p:cNvGrpSpPr/>
          <p:nvPr/>
        </p:nvGrpSpPr>
        <p:grpSpPr>
          <a:xfrm>
            <a:off x="0" y="381001"/>
            <a:ext cx="1037850" cy="1016287"/>
            <a:chOff x="0" y="381001"/>
            <a:chExt cx="1037850" cy="1016287"/>
          </a:xfrm>
        </p:grpSpPr>
        <p:sp>
          <p:nvSpPr>
            <p:cNvPr id="97" name="Shape 9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 name="Shape 9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9" name="Shape 99"/>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Shape 10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
        <p:nvSpPr>
          <p:cNvPr id="101" name="Shape 101"/>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Shape 10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05" name="Shape 10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06" name="Shape 10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07" name="Shape 107"/>
          <p:cNvGrpSpPr/>
          <p:nvPr/>
        </p:nvGrpSpPr>
        <p:grpSpPr>
          <a:xfrm>
            <a:off x="0" y="381001"/>
            <a:ext cx="1037850" cy="1016287"/>
            <a:chOff x="0" y="381001"/>
            <a:chExt cx="1037850" cy="1016287"/>
          </a:xfrm>
        </p:grpSpPr>
        <p:sp>
          <p:nvSpPr>
            <p:cNvPr id="108" name="Shape 10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0" name="Shape 11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Shape 111"/>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Shape 112"/>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Shape 1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Shape 11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7" name="Shape 11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8" name="Shape 11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19" name="Shape 119"/>
          <p:cNvGrpSpPr/>
          <p:nvPr/>
        </p:nvGrpSpPr>
        <p:grpSpPr>
          <a:xfrm>
            <a:off x="0" y="381001"/>
            <a:ext cx="1037850" cy="1016287"/>
            <a:chOff x="0" y="381001"/>
            <a:chExt cx="1037850" cy="1016287"/>
          </a:xfrm>
        </p:grpSpPr>
        <p:sp>
          <p:nvSpPr>
            <p:cNvPr id="120" name="Shape 1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2" name="Shape 122"/>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Shape 1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Shape 12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6" name="Shape 12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7" name="Shape 12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8" name="Shape 12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29" name="Shape 129"/>
          <p:cNvGrpSpPr/>
          <p:nvPr/>
        </p:nvGrpSpPr>
        <p:grpSpPr>
          <a:xfrm>
            <a:off x="0" y="381001"/>
            <a:ext cx="1037850" cy="1016287"/>
            <a:chOff x="0" y="381001"/>
            <a:chExt cx="1037850" cy="1016287"/>
          </a:xfrm>
        </p:grpSpPr>
        <p:sp>
          <p:nvSpPr>
            <p:cNvPr id="130" name="Shape 13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1" name="Shape 13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2" name="Shape 132"/>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Shape 133"/>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Shape 1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idx="1" type="subTitle"/>
          </p:nvPr>
        </p:nvSpPr>
        <p:spPr>
          <a:xfrm>
            <a:off x="5011250" y="3924925"/>
            <a:ext cx="3034500" cy="5061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s">
                <a:solidFill>
                  <a:srgbClr val="F3F3F3"/>
                </a:solidFill>
              </a:rPr>
              <a:t>La seguridad al alcance de tu mano</a:t>
            </a:r>
            <a:r>
              <a:rPr b="1" lang="es">
                <a:solidFill>
                  <a:srgbClr val="F3F3F3"/>
                </a:solidFill>
              </a:rPr>
              <a:t>.</a:t>
            </a:r>
            <a:endParaRPr b="1">
              <a:solidFill>
                <a:srgbClr val="F3F3F3"/>
              </a:solidFill>
            </a:endParaRPr>
          </a:p>
        </p:txBody>
      </p:sp>
      <p:pic>
        <p:nvPicPr>
          <p:cNvPr id="229" name="Shape 229"/>
          <p:cNvPicPr preferRelativeResize="0"/>
          <p:nvPr/>
        </p:nvPicPr>
        <p:blipFill>
          <a:blip r:embed="rId3">
            <a:alphaModFix/>
          </a:blip>
          <a:stretch>
            <a:fillRect/>
          </a:stretch>
        </p:blipFill>
        <p:spPr>
          <a:xfrm>
            <a:off x="5083948" y="1119751"/>
            <a:ext cx="2815674" cy="28051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Shape 2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s"/>
              <a:t>Análisis de la problemática</a:t>
            </a:r>
            <a:endParaRPr/>
          </a:p>
        </p:txBody>
      </p:sp>
      <p:sp>
        <p:nvSpPr>
          <p:cNvPr id="235" name="Shape 235"/>
          <p:cNvSpPr txBox="1"/>
          <p:nvPr/>
        </p:nvSpPr>
        <p:spPr>
          <a:xfrm>
            <a:off x="1266900" y="1252481"/>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s" sz="2400">
                <a:solidFill>
                  <a:srgbClr val="FFFFFF"/>
                </a:solidFill>
                <a:latin typeface="Montserrat"/>
                <a:ea typeface="Montserrat"/>
                <a:cs typeface="Montserrat"/>
                <a:sym typeface="Montserrat"/>
              </a:rPr>
              <a:t>01</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236" name="Shape 236"/>
          <p:cNvSpPr txBox="1"/>
          <p:nvPr>
            <p:ph idx="1" type="body"/>
          </p:nvPr>
        </p:nvSpPr>
        <p:spPr>
          <a:xfrm>
            <a:off x="1999800" y="1252463"/>
            <a:ext cx="5877300" cy="808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a:solidFill>
                  <a:srgbClr val="FFFFFF"/>
                </a:solidFill>
              </a:rPr>
              <a:t>Puertas, portones, rejas mal cerrados.</a:t>
            </a:r>
            <a:endParaRPr>
              <a:solidFill>
                <a:srgbClr val="FFFFFF"/>
              </a:solidFill>
            </a:endParaRPr>
          </a:p>
        </p:txBody>
      </p:sp>
      <p:sp>
        <p:nvSpPr>
          <p:cNvPr id="237" name="Shape 237"/>
          <p:cNvSpPr txBox="1"/>
          <p:nvPr/>
        </p:nvSpPr>
        <p:spPr>
          <a:xfrm>
            <a:off x="1266900" y="2167319"/>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s" sz="2400">
                <a:solidFill>
                  <a:srgbClr val="FFFFFF"/>
                </a:solidFill>
                <a:latin typeface="Montserrat"/>
                <a:ea typeface="Montserrat"/>
                <a:cs typeface="Montserrat"/>
                <a:sym typeface="Montserrat"/>
              </a:rPr>
              <a:t>02</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238" name="Shape 238"/>
          <p:cNvSpPr txBox="1"/>
          <p:nvPr>
            <p:ph idx="1" type="body"/>
          </p:nvPr>
        </p:nvSpPr>
        <p:spPr>
          <a:xfrm>
            <a:off x="1999800" y="2167350"/>
            <a:ext cx="5877300" cy="808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a:solidFill>
                  <a:srgbClr val="FFFFFF"/>
                </a:solidFill>
              </a:rPr>
              <a:t>Pérdidas</a:t>
            </a:r>
            <a:r>
              <a:rPr lang="es">
                <a:solidFill>
                  <a:srgbClr val="FFFFFF"/>
                </a:solidFill>
              </a:rPr>
              <a:t> de gases como el monóxido de carbono .</a:t>
            </a:r>
            <a:endParaRPr>
              <a:solidFill>
                <a:srgbClr val="FFFFFF"/>
              </a:solidFill>
            </a:endParaRPr>
          </a:p>
        </p:txBody>
      </p:sp>
      <p:sp>
        <p:nvSpPr>
          <p:cNvPr id="239" name="Shape 239"/>
          <p:cNvSpPr txBox="1"/>
          <p:nvPr/>
        </p:nvSpPr>
        <p:spPr>
          <a:xfrm>
            <a:off x="1266900" y="3082181"/>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s" sz="2400">
                <a:solidFill>
                  <a:srgbClr val="FFFFFF"/>
                </a:solidFill>
                <a:latin typeface="Montserrat"/>
                <a:ea typeface="Montserrat"/>
                <a:cs typeface="Montserrat"/>
                <a:sym typeface="Montserrat"/>
              </a:rPr>
              <a:t>03</a:t>
            </a:r>
            <a:endParaRPr sz="1300">
              <a:solidFill>
                <a:srgbClr val="FFFFFF"/>
              </a:solidFill>
            </a:endParaRPr>
          </a:p>
        </p:txBody>
      </p:sp>
      <p:sp>
        <p:nvSpPr>
          <p:cNvPr id="240" name="Shape 240"/>
          <p:cNvSpPr txBox="1"/>
          <p:nvPr>
            <p:ph idx="1" type="body"/>
          </p:nvPr>
        </p:nvSpPr>
        <p:spPr>
          <a:xfrm>
            <a:off x="1999800" y="3082200"/>
            <a:ext cx="5877300" cy="808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a:solidFill>
                  <a:srgbClr val="FFFFFF"/>
                </a:solidFill>
              </a:rPr>
              <a:t>Servicios de seguridad  costosos.</a:t>
            </a:r>
            <a:endParaRPr>
              <a:solidFill>
                <a:srgbClr val="FFFFFF"/>
              </a:solidFill>
            </a:endParaRPr>
          </a:p>
        </p:txBody>
      </p:sp>
      <p:sp>
        <p:nvSpPr>
          <p:cNvPr id="241" name="Shape 241"/>
          <p:cNvSpPr txBox="1"/>
          <p:nvPr/>
        </p:nvSpPr>
        <p:spPr>
          <a:xfrm>
            <a:off x="1266900" y="3734806"/>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s" sz="2400">
                <a:solidFill>
                  <a:srgbClr val="FFFFFF"/>
                </a:solidFill>
                <a:latin typeface="Montserrat"/>
                <a:ea typeface="Montserrat"/>
                <a:cs typeface="Montserrat"/>
                <a:sym typeface="Montserrat"/>
              </a:rPr>
              <a:t>04</a:t>
            </a:r>
            <a:endParaRPr sz="1300">
              <a:solidFill>
                <a:srgbClr val="FFFFFF"/>
              </a:solidFill>
            </a:endParaRPr>
          </a:p>
        </p:txBody>
      </p:sp>
      <p:sp>
        <p:nvSpPr>
          <p:cNvPr id="242" name="Shape 242"/>
          <p:cNvSpPr txBox="1"/>
          <p:nvPr>
            <p:ph idx="1" type="body"/>
          </p:nvPr>
        </p:nvSpPr>
        <p:spPr>
          <a:xfrm>
            <a:off x="1999800" y="3734825"/>
            <a:ext cx="5877300" cy="808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a:solidFill>
                  <a:srgbClr val="FFFFFF"/>
                </a:solidFill>
              </a:rPr>
              <a:t>Falta de comunicación entre los habitantes de un edificio y entre estos y la administración de los edificios.</a:t>
            </a:r>
            <a:endParaRPr>
              <a:solidFill>
                <a:srgbClr val="FFFFFF"/>
              </a:solidFill>
            </a:endParaRPr>
          </a:p>
        </p:txBody>
      </p:sp>
      <p:pic>
        <p:nvPicPr>
          <p:cNvPr id="243" name="Shape 243"/>
          <p:cNvPicPr preferRelativeResize="0"/>
          <p:nvPr/>
        </p:nvPicPr>
        <p:blipFill>
          <a:blip r:embed="rId3">
            <a:alphaModFix/>
          </a:blip>
          <a:stretch>
            <a:fillRect/>
          </a:stretch>
        </p:blipFill>
        <p:spPr>
          <a:xfrm>
            <a:off x="8336400" y="4344725"/>
            <a:ext cx="732900" cy="73016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Shape 24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s"/>
              <a:t>Home Safe Home</a:t>
            </a:r>
            <a:endParaRPr/>
          </a:p>
          <a:p>
            <a:pPr indent="0" lvl="0" marL="0">
              <a:spcBef>
                <a:spcPts val="0"/>
              </a:spcBef>
              <a:spcAft>
                <a:spcPts val="0"/>
              </a:spcAft>
              <a:buNone/>
            </a:pPr>
            <a:r>
              <a:t/>
            </a:r>
            <a:endParaRPr/>
          </a:p>
        </p:txBody>
      </p:sp>
      <p:sp>
        <p:nvSpPr>
          <p:cNvPr id="249" name="Shape 249"/>
          <p:cNvSpPr txBox="1"/>
          <p:nvPr>
            <p:ph idx="1" type="body"/>
          </p:nvPr>
        </p:nvSpPr>
        <p:spPr>
          <a:xfrm>
            <a:off x="1297500" y="1155450"/>
            <a:ext cx="7038900" cy="1396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sz="1100">
              <a:solidFill>
                <a:srgbClr val="000000"/>
              </a:solidFill>
              <a:latin typeface="Arial"/>
              <a:ea typeface="Arial"/>
              <a:cs typeface="Arial"/>
              <a:sym typeface="Arial"/>
            </a:endParaRPr>
          </a:p>
          <a:p>
            <a:pPr indent="-330200" lvl="0" marL="457200" algn="just">
              <a:spcBef>
                <a:spcPts val="0"/>
              </a:spcBef>
              <a:spcAft>
                <a:spcPts val="0"/>
              </a:spcAft>
              <a:buSzPts val="1600"/>
              <a:buChar char="✓"/>
            </a:pPr>
            <a:r>
              <a:rPr lang="es" sz="1600"/>
              <a:t>Destinado a personas que habitan o administran edificios.</a:t>
            </a:r>
            <a:endParaRPr sz="1600"/>
          </a:p>
          <a:p>
            <a:pPr indent="-330200" lvl="0" marL="457200" algn="just">
              <a:spcBef>
                <a:spcPts val="0"/>
              </a:spcBef>
              <a:spcAft>
                <a:spcPts val="0"/>
              </a:spcAft>
              <a:buSzPts val="1600"/>
              <a:buChar char="✓"/>
            </a:pPr>
            <a:r>
              <a:rPr lang="es" sz="1600"/>
              <a:t>Permite mejorar la seguridad estando dentro o fuera del hogar.</a:t>
            </a:r>
            <a:endParaRPr sz="1600"/>
          </a:p>
          <a:p>
            <a:pPr indent="-330200" lvl="0" marL="457200" algn="just">
              <a:spcBef>
                <a:spcPts val="0"/>
              </a:spcBef>
              <a:spcAft>
                <a:spcPts val="0"/>
              </a:spcAft>
              <a:buSzPts val="1600"/>
              <a:buChar char="✓"/>
            </a:pPr>
            <a:r>
              <a:rPr lang="es" sz="1600"/>
              <a:t>Un gadget y smartphone combinados en una nueva </a:t>
            </a:r>
            <a:r>
              <a:rPr lang="es" sz="1600"/>
              <a:t>solución</a:t>
            </a:r>
            <a:r>
              <a:rPr lang="es" sz="1600"/>
              <a:t>, más práctica y más económica.</a:t>
            </a:r>
            <a:endParaRPr sz="1600"/>
          </a:p>
        </p:txBody>
      </p:sp>
      <p:grpSp>
        <p:nvGrpSpPr>
          <p:cNvPr id="250" name="Shape 250"/>
          <p:cNvGrpSpPr/>
          <p:nvPr/>
        </p:nvGrpSpPr>
        <p:grpSpPr>
          <a:xfrm>
            <a:off x="4184429" y="2836621"/>
            <a:ext cx="2461188" cy="1863393"/>
            <a:chOff x="3553042" y="1657806"/>
            <a:chExt cx="3461100" cy="2671532"/>
          </a:xfrm>
        </p:grpSpPr>
        <p:sp>
          <p:nvSpPr>
            <p:cNvPr id="251" name="Shape 25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2" name="Shape 252"/>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53" name="Shape 25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4" name="Shape 25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5" name="Shape 25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6" name="Shape 25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7" name="Shape 25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8" name="Shape 25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grpSp>
        <p:nvGrpSpPr>
          <p:cNvPr id="259" name="Shape 259"/>
          <p:cNvGrpSpPr/>
          <p:nvPr/>
        </p:nvGrpSpPr>
        <p:grpSpPr>
          <a:xfrm rot="10800000">
            <a:off x="6352523" y="3557957"/>
            <a:ext cx="797854" cy="1163430"/>
            <a:chOff x="6505573" y="2745170"/>
            <a:chExt cx="1122000" cy="1668000"/>
          </a:xfrm>
        </p:grpSpPr>
        <p:sp>
          <p:nvSpPr>
            <p:cNvPr id="260" name="Shape 260"/>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61" name="Shape 261"/>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62" name="Shape 262"/>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3" name="Shape 263"/>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64" name="Shape 264"/>
          <p:cNvSpPr/>
          <p:nvPr/>
        </p:nvSpPr>
        <p:spPr>
          <a:xfrm flipH="1" rot="10800000">
            <a:off x="6352606" y="3609406"/>
            <a:ext cx="797700" cy="10185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65" name="Shape 265"/>
          <p:cNvGrpSpPr/>
          <p:nvPr/>
        </p:nvGrpSpPr>
        <p:grpSpPr>
          <a:xfrm>
            <a:off x="3283849" y="4549302"/>
            <a:ext cx="1051763" cy="209167"/>
            <a:chOff x="6505573" y="2745170"/>
            <a:chExt cx="1122000" cy="1668000"/>
          </a:xfrm>
        </p:grpSpPr>
        <p:sp>
          <p:nvSpPr>
            <p:cNvPr id="266" name="Shape 266"/>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67" name="Shape 26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68" name="Shape 268"/>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9" name="Shape 269"/>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70" name="Shape 270"/>
          <p:cNvSpPr/>
          <p:nvPr/>
        </p:nvSpPr>
        <p:spPr>
          <a:xfrm flipH="1">
            <a:off x="3282553" y="4558600"/>
            <a:ext cx="1051800" cy="183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271" name="Shape 271"/>
          <p:cNvPicPr preferRelativeResize="0"/>
          <p:nvPr/>
        </p:nvPicPr>
        <p:blipFill>
          <a:blip r:embed="rId3">
            <a:alphaModFix/>
          </a:blip>
          <a:stretch>
            <a:fillRect/>
          </a:stretch>
        </p:blipFill>
        <p:spPr>
          <a:xfrm>
            <a:off x="8336400" y="4344725"/>
            <a:ext cx="732900" cy="730164"/>
          </a:xfrm>
          <a:prstGeom prst="rect">
            <a:avLst/>
          </a:prstGeom>
          <a:noFill/>
          <a:ln>
            <a:noFill/>
          </a:ln>
        </p:spPr>
      </p:pic>
      <p:sp>
        <p:nvSpPr>
          <p:cNvPr id="272" name="Shape 272"/>
          <p:cNvSpPr/>
          <p:nvPr/>
        </p:nvSpPr>
        <p:spPr>
          <a:xfrm flipH="1" rot="10800000">
            <a:off x="4222213" y="2893771"/>
            <a:ext cx="2385600" cy="1331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pic>
        <p:nvPicPr>
          <p:cNvPr id="273" name="Shape 273"/>
          <p:cNvPicPr preferRelativeResize="0"/>
          <p:nvPr/>
        </p:nvPicPr>
        <p:blipFill>
          <a:blip r:embed="rId4">
            <a:alphaModFix/>
          </a:blip>
          <a:stretch>
            <a:fillRect/>
          </a:stretch>
        </p:blipFill>
        <p:spPr>
          <a:xfrm>
            <a:off x="6475400" y="3675463"/>
            <a:ext cx="552076" cy="550021"/>
          </a:xfrm>
          <a:prstGeom prst="rect">
            <a:avLst/>
          </a:prstGeom>
          <a:noFill/>
          <a:ln>
            <a:noFill/>
          </a:ln>
        </p:spPr>
      </p:pic>
      <p:grpSp>
        <p:nvGrpSpPr>
          <p:cNvPr id="274" name="Shape 274"/>
          <p:cNvGrpSpPr/>
          <p:nvPr/>
        </p:nvGrpSpPr>
        <p:grpSpPr>
          <a:xfrm>
            <a:off x="6918121" y="3966689"/>
            <a:ext cx="405540" cy="791827"/>
            <a:chOff x="9543736" y="4486132"/>
            <a:chExt cx="570300" cy="1135235"/>
          </a:xfrm>
        </p:grpSpPr>
        <p:sp>
          <p:nvSpPr>
            <p:cNvPr id="275" name="Shape 27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6" name="Shape 276"/>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7" name="Shape 27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8" name="Shape 278"/>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id="279" name="Shape 279"/>
          <p:cNvPicPr preferRelativeResize="0"/>
          <p:nvPr/>
        </p:nvPicPr>
        <p:blipFill>
          <a:blip r:embed="rId5">
            <a:alphaModFix/>
          </a:blip>
          <a:stretch>
            <a:fillRect/>
          </a:stretch>
        </p:blipFill>
        <p:spPr>
          <a:xfrm>
            <a:off x="4023526" y="4559799"/>
            <a:ext cx="255243" cy="209175"/>
          </a:xfrm>
          <a:prstGeom prst="rect">
            <a:avLst/>
          </a:prstGeom>
          <a:noFill/>
          <a:ln>
            <a:noFill/>
          </a:ln>
        </p:spPr>
      </p:pic>
      <p:sp>
        <p:nvSpPr>
          <p:cNvPr id="280" name="Shape 280"/>
          <p:cNvSpPr/>
          <p:nvPr/>
        </p:nvSpPr>
        <p:spPr>
          <a:xfrm flipH="1" rot="10800000">
            <a:off x="6914900" y="3992407"/>
            <a:ext cx="405300" cy="662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281" name="Shape 281"/>
          <p:cNvPicPr preferRelativeResize="0"/>
          <p:nvPr/>
        </p:nvPicPr>
        <p:blipFill>
          <a:blip r:embed="rId4">
            <a:alphaModFix/>
          </a:blip>
          <a:stretch>
            <a:fillRect/>
          </a:stretch>
        </p:blipFill>
        <p:spPr>
          <a:xfrm>
            <a:off x="4222213" y="2893775"/>
            <a:ext cx="552076" cy="550021"/>
          </a:xfrm>
          <a:prstGeom prst="rect">
            <a:avLst/>
          </a:prstGeom>
          <a:noFill/>
          <a:ln>
            <a:noFill/>
          </a:ln>
        </p:spPr>
      </p:pic>
      <p:pic>
        <p:nvPicPr>
          <p:cNvPr id="282" name="Shape 282"/>
          <p:cNvPicPr preferRelativeResize="0"/>
          <p:nvPr/>
        </p:nvPicPr>
        <p:blipFill>
          <a:blip r:embed="rId4">
            <a:alphaModFix/>
          </a:blip>
          <a:stretch>
            <a:fillRect/>
          </a:stretch>
        </p:blipFill>
        <p:spPr>
          <a:xfrm>
            <a:off x="6968125" y="4171550"/>
            <a:ext cx="305523" cy="304391"/>
          </a:xfrm>
          <a:prstGeom prst="rect">
            <a:avLst/>
          </a:prstGeom>
          <a:noFill/>
          <a:ln>
            <a:noFill/>
          </a:ln>
        </p:spPr>
      </p:pic>
      <p:pic>
        <p:nvPicPr>
          <p:cNvPr id="283" name="Shape 283"/>
          <p:cNvPicPr preferRelativeResize="0"/>
          <p:nvPr/>
        </p:nvPicPr>
        <p:blipFill>
          <a:blip r:embed="rId4">
            <a:alphaModFix/>
          </a:blip>
          <a:stretch>
            <a:fillRect/>
          </a:stretch>
        </p:blipFill>
        <p:spPr>
          <a:xfrm>
            <a:off x="3331275" y="4558600"/>
            <a:ext cx="183700" cy="1829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Shape 28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s"/>
              <a:t>Esquema conceptual</a:t>
            </a:r>
            <a:endParaRPr/>
          </a:p>
        </p:txBody>
      </p:sp>
      <p:pic>
        <p:nvPicPr>
          <p:cNvPr id="289" name="Shape 289"/>
          <p:cNvPicPr preferRelativeResize="0"/>
          <p:nvPr/>
        </p:nvPicPr>
        <p:blipFill>
          <a:blip r:embed="rId3">
            <a:alphaModFix/>
          </a:blip>
          <a:stretch>
            <a:fillRect/>
          </a:stretch>
        </p:blipFill>
        <p:spPr>
          <a:xfrm>
            <a:off x="8336400" y="4344725"/>
            <a:ext cx="732900" cy="730164"/>
          </a:xfrm>
          <a:prstGeom prst="rect">
            <a:avLst/>
          </a:prstGeom>
          <a:noFill/>
          <a:ln>
            <a:noFill/>
          </a:ln>
        </p:spPr>
      </p:pic>
      <p:pic>
        <p:nvPicPr>
          <p:cNvPr id="290" name="Shape 290"/>
          <p:cNvPicPr preferRelativeResize="0"/>
          <p:nvPr/>
        </p:nvPicPr>
        <p:blipFill>
          <a:blip r:embed="rId4">
            <a:alphaModFix/>
          </a:blip>
          <a:stretch>
            <a:fillRect/>
          </a:stretch>
        </p:blipFill>
        <p:spPr>
          <a:xfrm>
            <a:off x="1862938" y="1242200"/>
            <a:ext cx="5418121" cy="353085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Shape 29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Funcionamiento</a:t>
            </a:r>
            <a:endParaRPr/>
          </a:p>
          <a:p>
            <a:pPr indent="0" lvl="0" marL="0" rtl="0">
              <a:spcBef>
                <a:spcPts val="0"/>
              </a:spcBef>
              <a:spcAft>
                <a:spcPts val="0"/>
              </a:spcAft>
              <a:buNone/>
            </a:pPr>
            <a:r>
              <a:rPr lang="es" sz="1400"/>
              <a:t>Ejemplo 1</a:t>
            </a:r>
            <a:endParaRPr sz="1400"/>
          </a:p>
        </p:txBody>
      </p:sp>
      <p:sp>
        <p:nvSpPr>
          <p:cNvPr id="296" name="Shape 296"/>
          <p:cNvSpPr txBox="1"/>
          <p:nvPr/>
        </p:nvSpPr>
        <p:spPr>
          <a:xfrm>
            <a:off x="1134811" y="3271024"/>
            <a:ext cx="1166700" cy="666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1600"/>
              </a:spcAft>
              <a:buNone/>
            </a:pPr>
            <a:r>
              <a:rPr lang="es" sz="800">
                <a:solidFill>
                  <a:srgbClr val="FFFFFF"/>
                </a:solidFill>
                <a:latin typeface="Roboto"/>
                <a:ea typeface="Roboto"/>
                <a:cs typeface="Roboto"/>
                <a:sym typeface="Roboto"/>
              </a:rPr>
              <a:t>Abre la ducha y se entra a bañar.</a:t>
            </a:r>
            <a:endParaRPr sz="800">
              <a:solidFill>
                <a:srgbClr val="FFFFFF"/>
              </a:solidFill>
              <a:latin typeface="Roboto"/>
              <a:ea typeface="Roboto"/>
              <a:cs typeface="Roboto"/>
              <a:sym typeface="Roboto"/>
            </a:endParaRPr>
          </a:p>
        </p:txBody>
      </p:sp>
      <p:sp>
        <p:nvSpPr>
          <p:cNvPr id="297" name="Shape 297"/>
          <p:cNvSpPr txBox="1"/>
          <p:nvPr/>
        </p:nvSpPr>
        <p:spPr>
          <a:xfrm>
            <a:off x="2279121" y="3271024"/>
            <a:ext cx="1136400" cy="666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1600"/>
              </a:spcAft>
              <a:buNone/>
            </a:pPr>
            <a:r>
              <a:rPr lang="es" sz="800">
                <a:solidFill>
                  <a:schemeClr val="lt1"/>
                </a:solidFill>
                <a:latin typeface="Roboto"/>
                <a:ea typeface="Roboto"/>
                <a:cs typeface="Roboto"/>
                <a:sym typeface="Roboto"/>
              </a:rPr>
              <a:t>Mala combustión. Produce Monóxido de Carbono.</a:t>
            </a:r>
            <a:endParaRPr sz="800">
              <a:solidFill>
                <a:srgbClr val="FFFFFF"/>
              </a:solidFill>
              <a:latin typeface="Roboto"/>
              <a:ea typeface="Roboto"/>
              <a:cs typeface="Roboto"/>
              <a:sym typeface="Roboto"/>
            </a:endParaRPr>
          </a:p>
        </p:txBody>
      </p:sp>
      <p:sp>
        <p:nvSpPr>
          <p:cNvPr id="298" name="Shape 298"/>
          <p:cNvSpPr txBox="1"/>
          <p:nvPr/>
        </p:nvSpPr>
        <p:spPr>
          <a:xfrm>
            <a:off x="3415625" y="3271026"/>
            <a:ext cx="1136400" cy="799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1600"/>
              </a:spcAft>
              <a:buNone/>
            </a:pPr>
            <a:r>
              <a:rPr lang="es" sz="800">
                <a:solidFill>
                  <a:schemeClr val="lt1"/>
                </a:solidFill>
                <a:latin typeface="Roboto"/>
                <a:ea typeface="Roboto"/>
                <a:cs typeface="Roboto"/>
                <a:sym typeface="Roboto"/>
              </a:rPr>
              <a:t>Detecta una concentración peligrosa de Monóxido de Carbono.</a:t>
            </a:r>
            <a:endParaRPr sz="800">
              <a:solidFill>
                <a:srgbClr val="FFFFFF"/>
              </a:solidFill>
              <a:latin typeface="Roboto"/>
              <a:ea typeface="Roboto"/>
              <a:cs typeface="Roboto"/>
              <a:sym typeface="Roboto"/>
            </a:endParaRPr>
          </a:p>
        </p:txBody>
      </p:sp>
      <p:sp>
        <p:nvSpPr>
          <p:cNvPr id="299" name="Shape 299"/>
          <p:cNvSpPr txBox="1"/>
          <p:nvPr/>
        </p:nvSpPr>
        <p:spPr>
          <a:xfrm>
            <a:off x="4549384" y="3271024"/>
            <a:ext cx="1136400" cy="666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1600"/>
              </a:spcAft>
              <a:buNone/>
            </a:pPr>
            <a:r>
              <a:rPr lang="es" sz="800">
                <a:solidFill>
                  <a:schemeClr val="lt1"/>
                </a:solidFill>
                <a:latin typeface="Roboto"/>
                <a:ea typeface="Roboto"/>
                <a:cs typeface="Roboto"/>
                <a:sym typeface="Roboto"/>
              </a:rPr>
              <a:t>Registra lo sucedido.</a:t>
            </a:r>
            <a:br>
              <a:rPr lang="es" sz="800">
                <a:solidFill>
                  <a:schemeClr val="lt1"/>
                </a:solidFill>
                <a:latin typeface="Roboto"/>
                <a:ea typeface="Roboto"/>
                <a:cs typeface="Roboto"/>
                <a:sym typeface="Roboto"/>
              </a:rPr>
            </a:br>
            <a:r>
              <a:rPr lang="es" sz="800">
                <a:solidFill>
                  <a:schemeClr val="lt1"/>
                </a:solidFill>
                <a:latin typeface="Roboto"/>
                <a:ea typeface="Roboto"/>
                <a:cs typeface="Roboto"/>
                <a:sym typeface="Roboto"/>
              </a:rPr>
              <a:t>Produce las notificaciones y las envía.</a:t>
            </a:r>
            <a:endParaRPr sz="800">
              <a:solidFill>
                <a:srgbClr val="FFFFFF"/>
              </a:solidFill>
              <a:latin typeface="Roboto"/>
              <a:ea typeface="Roboto"/>
              <a:cs typeface="Roboto"/>
              <a:sym typeface="Roboto"/>
            </a:endParaRPr>
          </a:p>
        </p:txBody>
      </p:sp>
      <p:sp>
        <p:nvSpPr>
          <p:cNvPr id="300" name="Shape 300"/>
          <p:cNvSpPr txBox="1"/>
          <p:nvPr/>
        </p:nvSpPr>
        <p:spPr>
          <a:xfrm>
            <a:off x="1134811" y="2892564"/>
            <a:ext cx="1166700" cy="403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200">
                <a:solidFill>
                  <a:srgbClr val="FFFFFF"/>
                </a:solidFill>
                <a:latin typeface="Roboto"/>
                <a:ea typeface="Roboto"/>
                <a:cs typeface="Roboto"/>
                <a:sym typeface="Roboto"/>
              </a:rPr>
              <a:t>Persona</a:t>
            </a:r>
            <a:endParaRPr sz="1200">
              <a:solidFill>
                <a:srgbClr val="FFFFFF"/>
              </a:solidFill>
              <a:latin typeface="Roboto"/>
              <a:ea typeface="Roboto"/>
              <a:cs typeface="Roboto"/>
              <a:sym typeface="Roboto"/>
            </a:endParaRPr>
          </a:p>
        </p:txBody>
      </p:sp>
      <p:sp>
        <p:nvSpPr>
          <p:cNvPr id="301" name="Shape 301"/>
          <p:cNvSpPr txBox="1"/>
          <p:nvPr/>
        </p:nvSpPr>
        <p:spPr>
          <a:xfrm>
            <a:off x="2279121" y="2894350"/>
            <a:ext cx="1136400" cy="403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200">
                <a:solidFill>
                  <a:schemeClr val="lt1"/>
                </a:solidFill>
                <a:latin typeface="Roboto"/>
                <a:ea typeface="Roboto"/>
                <a:cs typeface="Roboto"/>
                <a:sym typeface="Roboto"/>
              </a:rPr>
              <a:t>Calefón o Termotanque</a:t>
            </a:r>
            <a:endParaRPr sz="1200">
              <a:solidFill>
                <a:srgbClr val="FFFFFF"/>
              </a:solidFill>
              <a:latin typeface="Roboto"/>
              <a:ea typeface="Roboto"/>
              <a:cs typeface="Roboto"/>
              <a:sym typeface="Roboto"/>
            </a:endParaRPr>
          </a:p>
        </p:txBody>
      </p:sp>
      <p:sp>
        <p:nvSpPr>
          <p:cNvPr id="302" name="Shape 302"/>
          <p:cNvSpPr txBox="1"/>
          <p:nvPr/>
        </p:nvSpPr>
        <p:spPr>
          <a:xfrm>
            <a:off x="3415629" y="2894350"/>
            <a:ext cx="1136400" cy="403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200">
                <a:solidFill>
                  <a:schemeClr val="lt1"/>
                </a:solidFill>
                <a:latin typeface="Roboto"/>
                <a:ea typeface="Roboto"/>
                <a:cs typeface="Roboto"/>
                <a:sym typeface="Roboto"/>
              </a:rPr>
              <a:t>Home Safe Home</a:t>
            </a:r>
            <a:endParaRPr sz="1200">
              <a:solidFill>
                <a:srgbClr val="FFFFFF"/>
              </a:solidFill>
              <a:latin typeface="Roboto"/>
              <a:ea typeface="Roboto"/>
              <a:cs typeface="Roboto"/>
              <a:sym typeface="Roboto"/>
            </a:endParaRPr>
          </a:p>
        </p:txBody>
      </p:sp>
      <p:sp>
        <p:nvSpPr>
          <p:cNvPr id="303" name="Shape 303"/>
          <p:cNvSpPr txBox="1"/>
          <p:nvPr/>
        </p:nvSpPr>
        <p:spPr>
          <a:xfrm>
            <a:off x="4549384" y="2894350"/>
            <a:ext cx="1136400" cy="403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200">
                <a:solidFill>
                  <a:schemeClr val="lt1"/>
                </a:solidFill>
                <a:latin typeface="Roboto"/>
                <a:ea typeface="Roboto"/>
                <a:cs typeface="Roboto"/>
                <a:sym typeface="Roboto"/>
              </a:rPr>
              <a:t>Servicio Web</a:t>
            </a:r>
            <a:endParaRPr sz="1200">
              <a:solidFill>
                <a:srgbClr val="FFFFFF"/>
              </a:solidFill>
              <a:latin typeface="Roboto"/>
              <a:ea typeface="Roboto"/>
              <a:cs typeface="Roboto"/>
              <a:sym typeface="Roboto"/>
            </a:endParaRPr>
          </a:p>
        </p:txBody>
      </p:sp>
      <p:sp>
        <p:nvSpPr>
          <p:cNvPr id="304" name="Shape 304"/>
          <p:cNvSpPr txBox="1"/>
          <p:nvPr/>
        </p:nvSpPr>
        <p:spPr>
          <a:xfrm>
            <a:off x="6823709" y="2894350"/>
            <a:ext cx="1136400" cy="403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200">
                <a:solidFill>
                  <a:schemeClr val="lt1"/>
                </a:solidFill>
                <a:latin typeface="Roboto"/>
                <a:ea typeface="Roboto"/>
                <a:cs typeface="Roboto"/>
                <a:sym typeface="Roboto"/>
              </a:rPr>
              <a:t>Personas Alertadas</a:t>
            </a:r>
            <a:endParaRPr sz="1200">
              <a:solidFill>
                <a:srgbClr val="FFFFFF"/>
              </a:solidFill>
              <a:latin typeface="Roboto"/>
              <a:ea typeface="Roboto"/>
              <a:cs typeface="Roboto"/>
              <a:sym typeface="Roboto"/>
            </a:endParaRPr>
          </a:p>
        </p:txBody>
      </p:sp>
      <p:sp>
        <p:nvSpPr>
          <p:cNvPr id="305" name="Shape 305"/>
          <p:cNvSpPr txBox="1"/>
          <p:nvPr/>
        </p:nvSpPr>
        <p:spPr>
          <a:xfrm>
            <a:off x="6823709" y="3271024"/>
            <a:ext cx="1136400" cy="666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1600"/>
              </a:spcAft>
              <a:buNone/>
            </a:pPr>
            <a:r>
              <a:rPr lang="es" sz="800">
                <a:solidFill>
                  <a:schemeClr val="lt1"/>
                </a:solidFill>
                <a:latin typeface="Roboto"/>
                <a:ea typeface="Roboto"/>
                <a:cs typeface="Roboto"/>
                <a:sym typeface="Roboto"/>
              </a:rPr>
              <a:t>Reaccionan a tiempo para evitar un accidente.</a:t>
            </a:r>
            <a:endParaRPr sz="800">
              <a:solidFill>
                <a:srgbClr val="FFFFFF"/>
              </a:solidFill>
              <a:latin typeface="Roboto"/>
              <a:ea typeface="Roboto"/>
              <a:cs typeface="Roboto"/>
              <a:sym typeface="Roboto"/>
            </a:endParaRPr>
          </a:p>
        </p:txBody>
      </p:sp>
      <p:cxnSp>
        <p:nvCxnSpPr>
          <p:cNvPr id="306" name="Shape 306"/>
          <p:cNvCxnSpPr/>
          <p:nvPr/>
        </p:nvCxnSpPr>
        <p:spPr>
          <a:xfrm>
            <a:off x="1738353" y="2040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307" name="Shape 307"/>
          <p:cNvSpPr/>
          <p:nvPr/>
        </p:nvSpPr>
        <p:spPr>
          <a:xfrm flipH="1">
            <a:off x="1204773" y="25797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08" name="Shape 308"/>
          <p:cNvSpPr/>
          <p:nvPr/>
        </p:nvSpPr>
        <p:spPr>
          <a:xfrm>
            <a:off x="1204400" y="2721288"/>
            <a:ext cx="11850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cxnSp>
        <p:nvCxnSpPr>
          <p:cNvPr id="309" name="Shape 309"/>
          <p:cNvCxnSpPr/>
          <p:nvPr/>
        </p:nvCxnSpPr>
        <p:spPr>
          <a:xfrm>
            <a:off x="2832009" y="2040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310" name="Shape 310"/>
          <p:cNvSpPr/>
          <p:nvPr/>
        </p:nvSpPr>
        <p:spPr>
          <a:xfrm flipH="1">
            <a:off x="2298430" y="2579708"/>
            <a:ext cx="1185000" cy="128100"/>
          </a:xfrm>
          <a:prstGeom prst="parallelogram">
            <a:avLst>
              <a:gd fmla="val 96952" name="adj"/>
            </a:avLst>
          </a:prstGeom>
          <a:solidFill>
            <a:srgbClr val="F4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a:solidFill>
                  <a:srgbClr val="999999"/>
                </a:solidFill>
              </a:rPr>
              <a:t>  </a:t>
            </a:r>
            <a:endParaRPr>
              <a:solidFill>
                <a:srgbClr val="999999"/>
              </a:solidFill>
            </a:endParaRPr>
          </a:p>
        </p:txBody>
      </p:sp>
      <p:sp>
        <p:nvSpPr>
          <p:cNvPr id="311" name="Shape 311"/>
          <p:cNvSpPr/>
          <p:nvPr/>
        </p:nvSpPr>
        <p:spPr>
          <a:xfrm>
            <a:off x="2298057" y="2721288"/>
            <a:ext cx="1185000" cy="128100"/>
          </a:xfrm>
          <a:prstGeom prst="parallelogram">
            <a:avLst>
              <a:gd fmla="val 96952" name="adj"/>
            </a:avLst>
          </a:prstGeom>
          <a:solidFill>
            <a:srgbClr val="E06666"/>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cxnSp>
        <p:nvCxnSpPr>
          <p:cNvPr id="312" name="Shape 312"/>
          <p:cNvCxnSpPr/>
          <p:nvPr/>
        </p:nvCxnSpPr>
        <p:spPr>
          <a:xfrm>
            <a:off x="3926215" y="2040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313" name="Shape 313"/>
          <p:cNvSpPr/>
          <p:nvPr/>
        </p:nvSpPr>
        <p:spPr>
          <a:xfrm flipH="1">
            <a:off x="3392636" y="25797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14" name="Shape 314"/>
          <p:cNvSpPr/>
          <p:nvPr/>
        </p:nvSpPr>
        <p:spPr>
          <a:xfrm>
            <a:off x="3392263" y="2721288"/>
            <a:ext cx="1185000" cy="128100"/>
          </a:xfrm>
          <a:prstGeom prst="parallelogram">
            <a:avLst>
              <a:gd fmla="val 96952" name="adj"/>
            </a:avLst>
          </a:prstGeom>
          <a:solidFill>
            <a:srgbClr val="CC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cxnSp>
        <p:nvCxnSpPr>
          <p:cNvPr id="315" name="Shape 315"/>
          <p:cNvCxnSpPr/>
          <p:nvPr/>
        </p:nvCxnSpPr>
        <p:spPr>
          <a:xfrm>
            <a:off x="5017779" y="2040708"/>
            <a:ext cx="639000" cy="660000"/>
          </a:xfrm>
          <a:prstGeom prst="straightConnector1">
            <a:avLst/>
          </a:prstGeom>
          <a:noFill/>
          <a:ln cap="flat" cmpd="sng" w="9525">
            <a:solidFill>
              <a:srgbClr val="4E5567"/>
            </a:solidFill>
            <a:prstDash val="solid"/>
            <a:round/>
            <a:headEnd len="med" w="med" type="none"/>
            <a:tailEnd len="med" w="med" type="none"/>
          </a:ln>
        </p:spPr>
      </p:cxnSp>
      <p:sp>
        <p:nvSpPr>
          <p:cNvPr id="316" name="Shape 316"/>
          <p:cNvSpPr/>
          <p:nvPr/>
        </p:nvSpPr>
        <p:spPr>
          <a:xfrm flipH="1">
            <a:off x="4484199" y="25797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17" name="Shape 317"/>
          <p:cNvSpPr/>
          <p:nvPr/>
        </p:nvSpPr>
        <p:spPr>
          <a:xfrm>
            <a:off x="4483826" y="2721288"/>
            <a:ext cx="1185000" cy="128100"/>
          </a:xfrm>
          <a:prstGeom prst="parallelogram">
            <a:avLst>
              <a:gd fmla="val 96952" name="adj"/>
            </a:avLst>
          </a:prstGeom>
          <a:solidFill>
            <a:srgbClr val="CC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cxnSp>
        <p:nvCxnSpPr>
          <p:cNvPr id="318" name="Shape 318"/>
          <p:cNvCxnSpPr/>
          <p:nvPr/>
        </p:nvCxnSpPr>
        <p:spPr>
          <a:xfrm>
            <a:off x="7207798" y="2040708"/>
            <a:ext cx="639000" cy="660000"/>
          </a:xfrm>
          <a:prstGeom prst="straightConnector1">
            <a:avLst/>
          </a:prstGeom>
          <a:noFill/>
          <a:ln cap="flat" cmpd="sng" w="9525">
            <a:solidFill>
              <a:srgbClr val="4E5567"/>
            </a:solidFill>
            <a:prstDash val="solid"/>
            <a:round/>
            <a:headEnd len="med" w="med" type="none"/>
            <a:tailEnd len="med" w="med" type="none"/>
          </a:ln>
        </p:spPr>
      </p:cxnSp>
      <p:sp>
        <p:nvSpPr>
          <p:cNvPr id="319" name="Shape 319"/>
          <p:cNvSpPr/>
          <p:nvPr/>
        </p:nvSpPr>
        <p:spPr>
          <a:xfrm flipH="1">
            <a:off x="6674218" y="2579708"/>
            <a:ext cx="1185000" cy="128100"/>
          </a:xfrm>
          <a:prstGeom prst="parallelogram">
            <a:avLst>
              <a:gd fmla="val 96952" name="adj"/>
            </a:avLst>
          </a:prstGeom>
          <a:solidFill>
            <a:srgbClr val="B6D7A8"/>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20" name="Shape 320"/>
          <p:cNvSpPr/>
          <p:nvPr/>
        </p:nvSpPr>
        <p:spPr>
          <a:xfrm>
            <a:off x="6673845" y="2721288"/>
            <a:ext cx="1185000" cy="128100"/>
          </a:xfrm>
          <a:prstGeom prst="parallelogram">
            <a:avLst>
              <a:gd fmla="val 96952" name="adj"/>
            </a:avLst>
          </a:prstGeom>
          <a:solidFill>
            <a:srgbClr val="6AA84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21" name="Shape 321"/>
          <p:cNvSpPr txBox="1"/>
          <p:nvPr/>
        </p:nvSpPr>
        <p:spPr>
          <a:xfrm>
            <a:off x="1134800" y="1864925"/>
            <a:ext cx="6036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800">
                <a:solidFill>
                  <a:schemeClr val="lt1"/>
                </a:solidFill>
                <a:latin typeface="Roboto"/>
                <a:ea typeface="Roboto"/>
                <a:cs typeface="Roboto"/>
                <a:sym typeface="Roboto"/>
              </a:rPr>
              <a:t>sábado 20:00 hs</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322" name="Shape 322"/>
          <p:cNvSpPr txBox="1"/>
          <p:nvPr/>
        </p:nvSpPr>
        <p:spPr>
          <a:xfrm>
            <a:off x="3288076" y="1864925"/>
            <a:ext cx="6390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800">
                <a:solidFill>
                  <a:schemeClr val="lt1"/>
                </a:solidFill>
                <a:latin typeface="Roboto"/>
                <a:ea typeface="Roboto"/>
                <a:cs typeface="Roboto"/>
                <a:sym typeface="Roboto"/>
              </a:rPr>
              <a:t>sábado 20:05 hs</a:t>
            </a:r>
            <a:endParaRPr sz="800">
              <a:solidFill>
                <a:schemeClr val="lt1"/>
              </a:solidFill>
              <a:latin typeface="Roboto"/>
              <a:ea typeface="Roboto"/>
              <a:cs typeface="Roboto"/>
              <a:sym typeface="Roboto"/>
            </a:endParaRPr>
          </a:p>
          <a:p>
            <a:pPr indent="0" lvl="0" marL="0" rtl="0" algn="r">
              <a:spcBef>
                <a:spcPts val="1600"/>
              </a:spcBef>
              <a:spcAft>
                <a:spcPts val="0"/>
              </a:spcAft>
              <a:buNone/>
            </a:pPr>
            <a:r>
              <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323" name="Shape 323"/>
          <p:cNvSpPr txBox="1"/>
          <p:nvPr/>
        </p:nvSpPr>
        <p:spPr>
          <a:xfrm>
            <a:off x="4358476" y="1864925"/>
            <a:ext cx="6390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800">
                <a:solidFill>
                  <a:schemeClr val="lt1"/>
                </a:solidFill>
                <a:latin typeface="Roboto"/>
                <a:ea typeface="Roboto"/>
                <a:cs typeface="Roboto"/>
                <a:sym typeface="Roboto"/>
              </a:rPr>
              <a:t>sábado 20:05 hs</a:t>
            </a:r>
            <a:endParaRPr sz="800">
              <a:solidFill>
                <a:schemeClr val="lt1"/>
              </a:solidFill>
              <a:latin typeface="Roboto"/>
              <a:ea typeface="Roboto"/>
              <a:cs typeface="Roboto"/>
              <a:sym typeface="Roboto"/>
            </a:endParaRPr>
          </a:p>
          <a:p>
            <a:pPr indent="0" lvl="0" marL="0" rtl="0" algn="r">
              <a:spcBef>
                <a:spcPts val="1600"/>
              </a:spcBef>
              <a:spcAft>
                <a:spcPts val="0"/>
              </a:spcAft>
              <a:buNone/>
            </a:pPr>
            <a:r>
              <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324" name="Shape 324"/>
          <p:cNvSpPr txBox="1"/>
          <p:nvPr/>
        </p:nvSpPr>
        <p:spPr>
          <a:xfrm>
            <a:off x="6548473" y="1864925"/>
            <a:ext cx="6390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800">
                <a:solidFill>
                  <a:schemeClr val="lt1"/>
                </a:solidFill>
                <a:latin typeface="Roboto"/>
                <a:ea typeface="Roboto"/>
                <a:cs typeface="Roboto"/>
                <a:sym typeface="Roboto"/>
              </a:rPr>
              <a:t>sábado 20:07 hs</a:t>
            </a:r>
            <a:endParaRPr sz="800">
              <a:solidFill>
                <a:schemeClr val="lt1"/>
              </a:solidFill>
              <a:latin typeface="Roboto"/>
              <a:ea typeface="Roboto"/>
              <a:cs typeface="Roboto"/>
              <a:sym typeface="Roboto"/>
            </a:endParaRPr>
          </a:p>
          <a:p>
            <a:pPr indent="0" lvl="0" marL="0" rtl="0" algn="r">
              <a:spcBef>
                <a:spcPts val="1600"/>
              </a:spcBef>
              <a:spcAft>
                <a:spcPts val="0"/>
              </a:spcAft>
              <a:buNone/>
            </a:pPr>
            <a:r>
              <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pic>
        <p:nvPicPr>
          <p:cNvPr id="325" name="Shape 325"/>
          <p:cNvPicPr preferRelativeResize="0"/>
          <p:nvPr/>
        </p:nvPicPr>
        <p:blipFill>
          <a:blip r:embed="rId3">
            <a:alphaModFix/>
          </a:blip>
          <a:stretch>
            <a:fillRect/>
          </a:stretch>
        </p:blipFill>
        <p:spPr>
          <a:xfrm>
            <a:off x="8336400" y="4344725"/>
            <a:ext cx="732900" cy="730164"/>
          </a:xfrm>
          <a:prstGeom prst="rect">
            <a:avLst/>
          </a:prstGeom>
          <a:noFill/>
          <a:ln>
            <a:noFill/>
          </a:ln>
        </p:spPr>
      </p:pic>
      <p:sp>
        <p:nvSpPr>
          <p:cNvPr id="326" name="Shape 326"/>
          <p:cNvSpPr txBox="1"/>
          <p:nvPr/>
        </p:nvSpPr>
        <p:spPr>
          <a:xfrm>
            <a:off x="5688122" y="3271024"/>
            <a:ext cx="1136400" cy="666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s" sz="800">
                <a:solidFill>
                  <a:schemeClr val="lt1"/>
                </a:solidFill>
                <a:latin typeface="Roboto"/>
                <a:ea typeface="Roboto"/>
                <a:cs typeface="Roboto"/>
                <a:sym typeface="Roboto"/>
              </a:rPr>
              <a:t>Reciben la notificación alertando del suceso.</a:t>
            </a:r>
            <a:endParaRPr sz="800">
              <a:solidFill>
                <a:schemeClr val="lt1"/>
              </a:solidFill>
              <a:latin typeface="Roboto"/>
              <a:ea typeface="Roboto"/>
              <a:cs typeface="Roboto"/>
              <a:sym typeface="Roboto"/>
            </a:endParaRPr>
          </a:p>
          <a:p>
            <a:pPr indent="0" lvl="0" marL="0" rtl="0">
              <a:spcBef>
                <a:spcPts val="1600"/>
              </a:spcBef>
              <a:spcAft>
                <a:spcPts val="1600"/>
              </a:spcAft>
              <a:buNone/>
            </a:pPr>
            <a:r>
              <a:t/>
            </a:r>
            <a:endParaRPr sz="800">
              <a:solidFill>
                <a:schemeClr val="lt1"/>
              </a:solidFill>
              <a:latin typeface="Roboto"/>
              <a:ea typeface="Roboto"/>
              <a:cs typeface="Roboto"/>
              <a:sym typeface="Roboto"/>
            </a:endParaRPr>
          </a:p>
        </p:txBody>
      </p:sp>
      <p:sp>
        <p:nvSpPr>
          <p:cNvPr id="327" name="Shape 327"/>
          <p:cNvSpPr txBox="1"/>
          <p:nvPr/>
        </p:nvSpPr>
        <p:spPr>
          <a:xfrm>
            <a:off x="5688122" y="2894350"/>
            <a:ext cx="1136400" cy="403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200">
                <a:solidFill>
                  <a:schemeClr val="lt1"/>
                </a:solidFill>
                <a:latin typeface="Roboto"/>
                <a:ea typeface="Roboto"/>
                <a:cs typeface="Roboto"/>
                <a:sym typeface="Roboto"/>
              </a:rPr>
              <a:t>Móviles Conectados</a:t>
            </a:r>
            <a:endParaRPr sz="1200">
              <a:solidFill>
                <a:srgbClr val="FFFFFF"/>
              </a:solidFill>
              <a:latin typeface="Roboto"/>
              <a:ea typeface="Roboto"/>
              <a:cs typeface="Roboto"/>
              <a:sym typeface="Roboto"/>
            </a:endParaRPr>
          </a:p>
        </p:txBody>
      </p:sp>
      <p:cxnSp>
        <p:nvCxnSpPr>
          <p:cNvPr id="328" name="Shape 328"/>
          <p:cNvCxnSpPr/>
          <p:nvPr/>
        </p:nvCxnSpPr>
        <p:spPr>
          <a:xfrm>
            <a:off x="6114427" y="2040708"/>
            <a:ext cx="639000" cy="660000"/>
          </a:xfrm>
          <a:prstGeom prst="straightConnector1">
            <a:avLst/>
          </a:prstGeom>
          <a:noFill/>
          <a:ln cap="flat" cmpd="sng" w="9525">
            <a:solidFill>
              <a:srgbClr val="4E5567"/>
            </a:solidFill>
            <a:prstDash val="solid"/>
            <a:round/>
            <a:headEnd len="med" w="med" type="none"/>
            <a:tailEnd len="med" w="med" type="none"/>
          </a:ln>
        </p:spPr>
      </p:cxnSp>
      <p:sp>
        <p:nvSpPr>
          <p:cNvPr id="329" name="Shape 329"/>
          <p:cNvSpPr/>
          <p:nvPr/>
        </p:nvSpPr>
        <p:spPr>
          <a:xfrm flipH="1">
            <a:off x="5580847" y="2579708"/>
            <a:ext cx="11850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30" name="Shape 330"/>
          <p:cNvSpPr/>
          <p:nvPr/>
        </p:nvSpPr>
        <p:spPr>
          <a:xfrm>
            <a:off x="5580475" y="2721288"/>
            <a:ext cx="1185000" cy="128100"/>
          </a:xfrm>
          <a:prstGeom prst="parallelogram">
            <a:avLst>
              <a:gd fmla="val 96952" name="adj"/>
            </a:avLst>
          </a:prstGeom>
          <a:solidFill>
            <a:srgbClr val="CC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31" name="Shape 331"/>
          <p:cNvSpPr txBox="1"/>
          <p:nvPr/>
        </p:nvSpPr>
        <p:spPr>
          <a:xfrm>
            <a:off x="5505575" y="1864925"/>
            <a:ext cx="6036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800">
                <a:solidFill>
                  <a:schemeClr val="lt1"/>
                </a:solidFill>
                <a:latin typeface="Roboto"/>
                <a:ea typeface="Roboto"/>
                <a:cs typeface="Roboto"/>
                <a:sym typeface="Roboto"/>
              </a:rPr>
              <a:t>sábado 20:05 hs</a:t>
            </a:r>
            <a:endParaRPr sz="800">
              <a:solidFill>
                <a:schemeClr val="lt1"/>
              </a:solidFill>
              <a:latin typeface="Roboto"/>
              <a:ea typeface="Roboto"/>
              <a:cs typeface="Roboto"/>
              <a:sym typeface="Roboto"/>
            </a:endParaRPr>
          </a:p>
          <a:p>
            <a:pPr indent="0" lvl="0" marL="0" rtl="0" algn="r">
              <a:spcBef>
                <a:spcPts val="1600"/>
              </a:spcBef>
              <a:spcAft>
                <a:spcPts val="0"/>
              </a:spcAft>
              <a:buNone/>
            </a:pPr>
            <a:r>
              <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332" name="Shape 332"/>
          <p:cNvSpPr txBox="1"/>
          <p:nvPr/>
        </p:nvSpPr>
        <p:spPr>
          <a:xfrm>
            <a:off x="2253075" y="1864913"/>
            <a:ext cx="6036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800">
                <a:solidFill>
                  <a:schemeClr val="lt1"/>
                </a:solidFill>
                <a:latin typeface="Roboto"/>
                <a:ea typeface="Roboto"/>
                <a:cs typeface="Roboto"/>
                <a:sym typeface="Roboto"/>
              </a:rPr>
              <a:t>sábado 20:05 hs</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Shape 33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s"/>
              <a:t>Funcionamiento</a:t>
            </a:r>
            <a:endParaRPr/>
          </a:p>
          <a:p>
            <a:pPr indent="0" lvl="0" marL="0">
              <a:spcBef>
                <a:spcPts val="0"/>
              </a:spcBef>
              <a:spcAft>
                <a:spcPts val="0"/>
              </a:spcAft>
              <a:buNone/>
            </a:pPr>
            <a:r>
              <a:rPr lang="es" sz="1400"/>
              <a:t>Ejemplo 2</a:t>
            </a:r>
            <a:endParaRPr sz="1400"/>
          </a:p>
        </p:txBody>
      </p:sp>
      <p:sp>
        <p:nvSpPr>
          <p:cNvPr id="338" name="Shape 338"/>
          <p:cNvSpPr txBox="1"/>
          <p:nvPr/>
        </p:nvSpPr>
        <p:spPr>
          <a:xfrm>
            <a:off x="1322450" y="3233375"/>
            <a:ext cx="1279500" cy="7302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000">
                <a:solidFill>
                  <a:srgbClr val="FFFFFF"/>
                </a:solidFill>
                <a:latin typeface="Roboto"/>
                <a:ea typeface="Roboto"/>
                <a:cs typeface="Roboto"/>
                <a:sym typeface="Roboto"/>
              </a:rPr>
              <a:t>Tiene que ausentarse por enfermedad.</a:t>
            </a:r>
            <a:endParaRPr sz="1000">
              <a:solidFill>
                <a:srgbClr val="FFFFFF"/>
              </a:solidFill>
              <a:latin typeface="Roboto"/>
              <a:ea typeface="Roboto"/>
              <a:cs typeface="Roboto"/>
              <a:sym typeface="Roboto"/>
            </a:endParaRPr>
          </a:p>
        </p:txBody>
      </p:sp>
      <p:sp>
        <p:nvSpPr>
          <p:cNvPr id="339" name="Shape 339"/>
          <p:cNvSpPr txBox="1"/>
          <p:nvPr/>
        </p:nvSpPr>
        <p:spPr>
          <a:xfrm>
            <a:off x="2574450" y="3235150"/>
            <a:ext cx="1363800" cy="766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000">
                <a:solidFill>
                  <a:schemeClr val="lt1"/>
                </a:solidFill>
                <a:latin typeface="Roboto"/>
                <a:ea typeface="Roboto"/>
                <a:cs typeface="Roboto"/>
                <a:sym typeface="Roboto"/>
              </a:rPr>
              <a:t>B</a:t>
            </a:r>
            <a:r>
              <a:rPr lang="es" sz="1000">
                <a:solidFill>
                  <a:schemeClr val="lt1"/>
                </a:solidFill>
                <a:latin typeface="Roboto"/>
                <a:ea typeface="Roboto"/>
                <a:cs typeface="Roboto"/>
                <a:sym typeface="Roboto"/>
              </a:rPr>
              <a:t>usca reemplazo y envía un comunicado a través de la Aplicación.</a:t>
            </a:r>
            <a:r>
              <a:rPr lang="es" sz="1000">
                <a:solidFill>
                  <a:schemeClr val="lt1"/>
                </a:solidFill>
                <a:latin typeface="Roboto"/>
                <a:ea typeface="Roboto"/>
                <a:cs typeface="Roboto"/>
                <a:sym typeface="Roboto"/>
              </a:rPr>
              <a:t> </a:t>
            </a:r>
            <a:endParaRPr sz="1000">
              <a:solidFill>
                <a:srgbClr val="FFFFFF"/>
              </a:solidFill>
              <a:latin typeface="Roboto"/>
              <a:ea typeface="Roboto"/>
              <a:cs typeface="Roboto"/>
              <a:sym typeface="Roboto"/>
            </a:endParaRPr>
          </a:p>
        </p:txBody>
      </p:sp>
      <p:sp>
        <p:nvSpPr>
          <p:cNvPr id="340" name="Shape 340"/>
          <p:cNvSpPr txBox="1"/>
          <p:nvPr/>
        </p:nvSpPr>
        <p:spPr>
          <a:xfrm>
            <a:off x="3966875" y="3235150"/>
            <a:ext cx="1392300" cy="7302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000">
                <a:solidFill>
                  <a:schemeClr val="lt1"/>
                </a:solidFill>
                <a:latin typeface="Roboto"/>
                <a:ea typeface="Roboto"/>
                <a:cs typeface="Roboto"/>
                <a:sym typeface="Roboto"/>
              </a:rPr>
              <a:t>Distribuye el comunicado a los habitantes del edificio.</a:t>
            </a:r>
            <a:endParaRPr sz="1000">
              <a:solidFill>
                <a:srgbClr val="FFFFFF"/>
              </a:solidFill>
              <a:latin typeface="Roboto"/>
              <a:ea typeface="Roboto"/>
              <a:cs typeface="Roboto"/>
              <a:sym typeface="Roboto"/>
            </a:endParaRPr>
          </a:p>
        </p:txBody>
      </p:sp>
      <p:sp>
        <p:nvSpPr>
          <p:cNvPr id="341" name="Shape 341"/>
          <p:cNvSpPr txBox="1"/>
          <p:nvPr/>
        </p:nvSpPr>
        <p:spPr>
          <a:xfrm>
            <a:off x="5355925" y="3235150"/>
            <a:ext cx="1392300" cy="613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000">
                <a:solidFill>
                  <a:schemeClr val="lt1"/>
                </a:solidFill>
                <a:latin typeface="Roboto"/>
                <a:ea typeface="Roboto"/>
                <a:cs typeface="Roboto"/>
                <a:sym typeface="Roboto"/>
              </a:rPr>
              <a:t>Se presenta a trabajar.</a:t>
            </a:r>
            <a:endParaRPr sz="1000">
              <a:solidFill>
                <a:srgbClr val="FFFFFF"/>
              </a:solidFill>
              <a:latin typeface="Roboto"/>
              <a:ea typeface="Roboto"/>
              <a:cs typeface="Roboto"/>
              <a:sym typeface="Roboto"/>
            </a:endParaRPr>
          </a:p>
        </p:txBody>
      </p:sp>
      <p:sp>
        <p:nvSpPr>
          <p:cNvPr id="342" name="Shape 342"/>
          <p:cNvSpPr txBox="1"/>
          <p:nvPr/>
        </p:nvSpPr>
        <p:spPr>
          <a:xfrm>
            <a:off x="6740875" y="3235150"/>
            <a:ext cx="1392300" cy="7302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000">
                <a:solidFill>
                  <a:schemeClr val="lt1"/>
                </a:solidFill>
                <a:latin typeface="Roboto"/>
                <a:ea typeface="Roboto"/>
                <a:cs typeface="Roboto"/>
                <a:sym typeface="Roboto"/>
              </a:rPr>
              <a:t>Los vecinos están tranquilos porque lo reconocen</a:t>
            </a:r>
            <a:endParaRPr sz="1000">
              <a:solidFill>
                <a:srgbClr val="FFFFFF"/>
              </a:solidFill>
              <a:latin typeface="Roboto"/>
              <a:ea typeface="Roboto"/>
              <a:cs typeface="Roboto"/>
              <a:sym typeface="Roboto"/>
            </a:endParaRPr>
          </a:p>
        </p:txBody>
      </p:sp>
      <p:cxnSp>
        <p:nvCxnSpPr>
          <p:cNvPr id="343" name="Shape 343"/>
          <p:cNvCxnSpPr/>
          <p:nvPr/>
        </p:nvCxnSpPr>
        <p:spPr>
          <a:xfrm>
            <a:off x="1911906" y="2076708"/>
            <a:ext cx="783000" cy="660000"/>
          </a:xfrm>
          <a:prstGeom prst="straightConnector1">
            <a:avLst/>
          </a:prstGeom>
          <a:noFill/>
          <a:ln cap="flat" cmpd="sng" w="9525">
            <a:solidFill>
              <a:srgbClr val="FFFFFF"/>
            </a:solidFill>
            <a:prstDash val="solid"/>
            <a:round/>
            <a:headEnd len="med" w="med" type="none"/>
            <a:tailEnd len="med" w="med" type="none"/>
          </a:ln>
        </p:spPr>
      </p:cxnSp>
      <p:sp>
        <p:nvSpPr>
          <p:cNvPr id="344" name="Shape 344"/>
          <p:cNvSpPr/>
          <p:nvPr/>
        </p:nvSpPr>
        <p:spPr>
          <a:xfrm flipH="1">
            <a:off x="1258315" y="2615708"/>
            <a:ext cx="1451700" cy="128100"/>
          </a:xfrm>
          <a:prstGeom prst="parallelogram">
            <a:avLst>
              <a:gd fmla="val 96952" name="adj"/>
            </a:avLst>
          </a:prstGeom>
          <a:solidFill>
            <a:srgbClr val="F4CCCC"/>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45" name="Shape 345"/>
          <p:cNvSpPr/>
          <p:nvPr/>
        </p:nvSpPr>
        <p:spPr>
          <a:xfrm>
            <a:off x="1257715" y="2757288"/>
            <a:ext cx="1451700" cy="128100"/>
          </a:xfrm>
          <a:prstGeom prst="parallelogram">
            <a:avLst>
              <a:gd fmla="val 96952" name="adj"/>
            </a:avLst>
          </a:prstGeom>
          <a:solidFill>
            <a:srgbClr val="E06666"/>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cxnSp>
        <p:nvCxnSpPr>
          <p:cNvPr id="346" name="Shape 346"/>
          <p:cNvCxnSpPr/>
          <p:nvPr/>
        </p:nvCxnSpPr>
        <p:spPr>
          <a:xfrm>
            <a:off x="3251837" y="2076708"/>
            <a:ext cx="783000" cy="660000"/>
          </a:xfrm>
          <a:prstGeom prst="straightConnector1">
            <a:avLst/>
          </a:prstGeom>
          <a:noFill/>
          <a:ln cap="flat" cmpd="sng" w="9525">
            <a:solidFill>
              <a:srgbClr val="FFFFFF"/>
            </a:solidFill>
            <a:prstDash val="solid"/>
            <a:round/>
            <a:headEnd len="med" w="med" type="none"/>
            <a:tailEnd len="med" w="med" type="none"/>
          </a:ln>
        </p:spPr>
      </p:cxnSp>
      <p:sp>
        <p:nvSpPr>
          <p:cNvPr id="347" name="Shape 347"/>
          <p:cNvSpPr/>
          <p:nvPr/>
        </p:nvSpPr>
        <p:spPr>
          <a:xfrm flipH="1">
            <a:off x="2598247" y="2615708"/>
            <a:ext cx="14517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a:solidFill>
                  <a:srgbClr val="999999"/>
                </a:solidFill>
              </a:rPr>
              <a:t>  </a:t>
            </a:r>
            <a:endParaRPr>
              <a:solidFill>
                <a:srgbClr val="999999"/>
              </a:solidFill>
            </a:endParaRPr>
          </a:p>
        </p:txBody>
      </p:sp>
      <p:sp>
        <p:nvSpPr>
          <p:cNvPr id="348" name="Shape 348"/>
          <p:cNvSpPr/>
          <p:nvPr/>
        </p:nvSpPr>
        <p:spPr>
          <a:xfrm>
            <a:off x="2597646" y="2757288"/>
            <a:ext cx="14517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cxnSp>
        <p:nvCxnSpPr>
          <p:cNvPr id="349" name="Shape 349"/>
          <p:cNvCxnSpPr/>
          <p:nvPr/>
        </p:nvCxnSpPr>
        <p:spPr>
          <a:xfrm>
            <a:off x="4592441" y="2076708"/>
            <a:ext cx="783000" cy="660000"/>
          </a:xfrm>
          <a:prstGeom prst="straightConnector1">
            <a:avLst/>
          </a:prstGeom>
          <a:noFill/>
          <a:ln cap="flat" cmpd="sng" w="9525">
            <a:solidFill>
              <a:srgbClr val="FFFFFF"/>
            </a:solidFill>
            <a:prstDash val="solid"/>
            <a:round/>
            <a:headEnd len="med" w="med" type="none"/>
            <a:tailEnd len="med" w="med" type="none"/>
          </a:ln>
        </p:spPr>
      </p:cxnSp>
      <p:sp>
        <p:nvSpPr>
          <p:cNvPr id="350" name="Shape 350"/>
          <p:cNvSpPr/>
          <p:nvPr/>
        </p:nvSpPr>
        <p:spPr>
          <a:xfrm flipH="1">
            <a:off x="3938851" y="2615708"/>
            <a:ext cx="14517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51" name="Shape 351"/>
          <p:cNvSpPr/>
          <p:nvPr/>
        </p:nvSpPr>
        <p:spPr>
          <a:xfrm>
            <a:off x="3938251" y="2757288"/>
            <a:ext cx="14517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cxnSp>
        <p:nvCxnSpPr>
          <p:cNvPr id="352" name="Shape 352"/>
          <p:cNvCxnSpPr/>
          <p:nvPr/>
        </p:nvCxnSpPr>
        <p:spPr>
          <a:xfrm>
            <a:off x="5929808" y="2076708"/>
            <a:ext cx="783000" cy="660000"/>
          </a:xfrm>
          <a:prstGeom prst="straightConnector1">
            <a:avLst/>
          </a:prstGeom>
          <a:noFill/>
          <a:ln cap="flat" cmpd="sng" w="9525">
            <a:solidFill>
              <a:srgbClr val="4E5567"/>
            </a:solidFill>
            <a:prstDash val="solid"/>
            <a:round/>
            <a:headEnd len="med" w="med" type="none"/>
            <a:tailEnd len="med" w="med" type="none"/>
          </a:ln>
        </p:spPr>
      </p:cxnSp>
      <p:sp>
        <p:nvSpPr>
          <p:cNvPr id="353" name="Shape 353"/>
          <p:cNvSpPr/>
          <p:nvPr/>
        </p:nvSpPr>
        <p:spPr>
          <a:xfrm flipH="1">
            <a:off x="5276218" y="2615708"/>
            <a:ext cx="1451700" cy="128100"/>
          </a:xfrm>
          <a:prstGeom prst="parallelogram">
            <a:avLst>
              <a:gd fmla="val 96952" name="adj"/>
            </a:avLst>
          </a:prstGeom>
          <a:solidFill>
            <a:srgbClr val="FFFFF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54" name="Shape 354"/>
          <p:cNvSpPr/>
          <p:nvPr/>
        </p:nvSpPr>
        <p:spPr>
          <a:xfrm>
            <a:off x="5275618" y="2757288"/>
            <a:ext cx="1451700" cy="128100"/>
          </a:xfrm>
          <a:prstGeom prst="parallelogram">
            <a:avLst>
              <a:gd fmla="val 96952" name="adj"/>
            </a:avLst>
          </a:prstGeom>
          <a:solidFill>
            <a:srgbClr val="D9D9D9"/>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cxnSp>
        <p:nvCxnSpPr>
          <p:cNvPr id="355" name="Shape 355"/>
          <p:cNvCxnSpPr/>
          <p:nvPr/>
        </p:nvCxnSpPr>
        <p:spPr>
          <a:xfrm>
            <a:off x="7263174" y="2076708"/>
            <a:ext cx="783000" cy="660000"/>
          </a:xfrm>
          <a:prstGeom prst="straightConnector1">
            <a:avLst/>
          </a:prstGeom>
          <a:noFill/>
          <a:ln cap="flat" cmpd="sng" w="9525">
            <a:solidFill>
              <a:srgbClr val="4E5567"/>
            </a:solidFill>
            <a:prstDash val="solid"/>
            <a:round/>
            <a:headEnd len="med" w="med" type="none"/>
            <a:tailEnd len="med" w="med" type="none"/>
          </a:ln>
        </p:spPr>
      </p:cxnSp>
      <p:sp>
        <p:nvSpPr>
          <p:cNvPr id="356" name="Shape 356"/>
          <p:cNvSpPr/>
          <p:nvPr/>
        </p:nvSpPr>
        <p:spPr>
          <a:xfrm flipH="1">
            <a:off x="6609584" y="2615708"/>
            <a:ext cx="1451700" cy="128100"/>
          </a:xfrm>
          <a:prstGeom prst="parallelogram">
            <a:avLst>
              <a:gd fmla="val 96952" name="adj"/>
            </a:avLst>
          </a:prstGeom>
          <a:solidFill>
            <a:srgbClr val="B6D7A8"/>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57" name="Shape 357"/>
          <p:cNvSpPr/>
          <p:nvPr/>
        </p:nvSpPr>
        <p:spPr>
          <a:xfrm>
            <a:off x="6608984" y="2757288"/>
            <a:ext cx="1451700" cy="128100"/>
          </a:xfrm>
          <a:prstGeom prst="parallelogram">
            <a:avLst>
              <a:gd fmla="val 96952" name="adj"/>
            </a:avLst>
          </a:prstGeom>
          <a:solidFill>
            <a:srgbClr val="6AA84F"/>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999999"/>
              </a:solidFill>
            </a:endParaRPr>
          </a:p>
        </p:txBody>
      </p:sp>
      <p:sp>
        <p:nvSpPr>
          <p:cNvPr id="358" name="Shape 358"/>
          <p:cNvSpPr txBox="1"/>
          <p:nvPr/>
        </p:nvSpPr>
        <p:spPr>
          <a:xfrm>
            <a:off x="1094275" y="1900925"/>
            <a:ext cx="783000" cy="27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800">
                <a:solidFill>
                  <a:srgbClr val="FFFFFF"/>
                </a:solidFill>
                <a:latin typeface="Roboto"/>
                <a:ea typeface="Roboto"/>
                <a:cs typeface="Roboto"/>
                <a:sym typeface="Roboto"/>
              </a:rPr>
              <a:t>Lunes 18:00hs</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359" name="Shape 359"/>
          <p:cNvSpPr txBox="1"/>
          <p:nvPr/>
        </p:nvSpPr>
        <p:spPr>
          <a:xfrm>
            <a:off x="2418117" y="1900925"/>
            <a:ext cx="783000" cy="27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800">
                <a:solidFill>
                  <a:srgbClr val="FFFFFF"/>
                </a:solidFill>
                <a:latin typeface="Roboto"/>
                <a:ea typeface="Roboto"/>
                <a:cs typeface="Roboto"/>
                <a:sym typeface="Roboto"/>
              </a:rPr>
              <a:t>Lunes 20:00hs</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360" name="Shape 360"/>
          <p:cNvSpPr txBox="1"/>
          <p:nvPr/>
        </p:nvSpPr>
        <p:spPr>
          <a:xfrm>
            <a:off x="3810601" y="1900925"/>
            <a:ext cx="783000" cy="27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800">
                <a:solidFill>
                  <a:srgbClr val="FFFFFF"/>
                </a:solidFill>
                <a:latin typeface="Roboto"/>
                <a:ea typeface="Roboto"/>
                <a:cs typeface="Roboto"/>
                <a:sym typeface="Roboto"/>
              </a:rPr>
              <a:t>Lunes 22:00hs</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361" name="Shape 361"/>
          <p:cNvSpPr txBox="1"/>
          <p:nvPr/>
        </p:nvSpPr>
        <p:spPr>
          <a:xfrm>
            <a:off x="5122039" y="1900925"/>
            <a:ext cx="7830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800">
                <a:solidFill>
                  <a:srgbClr val="FFFFFF"/>
                </a:solidFill>
                <a:latin typeface="Roboto"/>
                <a:ea typeface="Roboto"/>
                <a:cs typeface="Roboto"/>
                <a:sym typeface="Roboto"/>
              </a:rPr>
              <a:t>Martes 08:00hs</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sp>
        <p:nvSpPr>
          <p:cNvPr id="362" name="Shape 362"/>
          <p:cNvSpPr txBox="1"/>
          <p:nvPr/>
        </p:nvSpPr>
        <p:spPr>
          <a:xfrm>
            <a:off x="6596184" y="1900925"/>
            <a:ext cx="659400" cy="214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sz="800">
                <a:solidFill>
                  <a:srgbClr val="FFFFFF"/>
                </a:solidFill>
                <a:latin typeface="Roboto"/>
                <a:ea typeface="Roboto"/>
                <a:cs typeface="Roboto"/>
                <a:sym typeface="Roboto"/>
              </a:rPr>
              <a:t>Martes</a:t>
            </a:r>
            <a:endParaRPr sz="800">
              <a:solidFill>
                <a:srgbClr val="FFFFFF"/>
              </a:solidFill>
              <a:latin typeface="Roboto"/>
              <a:ea typeface="Roboto"/>
              <a:cs typeface="Roboto"/>
              <a:sym typeface="Roboto"/>
            </a:endParaRPr>
          </a:p>
          <a:p>
            <a:pPr indent="0" lvl="0" marL="0" rtl="0" algn="r">
              <a:spcBef>
                <a:spcPts val="1600"/>
              </a:spcBef>
              <a:spcAft>
                <a:spcPts val="1600"/>
              </a:spcAft>
              <a:buNone/>
            </a:pPr>
            <a:r>
              <a:t/>
            </a:r>
            <a:endParaRPr sz="800">
              <a:solidFill>
                <a:srgbClr val="FFFFFF"/>
              </a:solidFill>
              <a:latin typeface="Roboto"/>
              <a:ea typeface="Roboto"/>
              <a:cs typeface="Roboto"/>
              <a:sym typeface="Roboto"/>
            </a:endParaRPr>
          </a:p>
        </p:txBody>
      </p:sp>
      <p:pic>
        <p:nvPicPr>
          <p:cNvPr id="363" name="Shape 363"/>
          <p:cNvPicPr preferRelativeResize="0"/>
          <p:nvPr/>
        </p:nvPicPr>
        <p:blipFill>
          <a:blip r:embed="rId3">
            <a:alphaModFix/>
          </a:blip>
          <a:stretch>
            <a:fillRect/>
          </a:stretch>
        </p:blipFill>
        <p:spPr>
          <a:xfrm>
            <a:off x="8336400" y="4344725"/>
            <a:ext cx="732900" cy="730164"/>
          </a:xfrm>
          <a:prstGeom prst="rect">
            <a:avLst/>
          </a:prstGeom>
          <a:noFill/>
          <a:ln>
            <a:noFill/>
          </a:ln>
        </p:spPr>
      </p:pic>
      <p:sp>
        <p:nvSpPr>
          <p:cNvPr id="364" name="Shape 364"/>
          <p:cNvSpPr txBox="1"/>
          <p:nvPr/>
        </p:nvSpPr>
        <p:spPr>
          <a:xfrm>
            <a:off x="1297500" y="2858525"/>
            <a:ext cx="1166700" cy="4527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200">
                <a:solidFill>
                  <a:srgbClr val="FFFFFF"/>
                </a:solidFill>
                <a:latin typeface="Roboto"/>
                <a:ea typeface="Roboto"/>
                <a:cs typeface="Roboto"/>
                <a:sym typeface="Roboto"/>
              </a:rPr>
              <a:t>Personal de limpieza</a:t>
            </a:r>
            <a:endParaRPr sz="1200">
              <a:solidFill>
                <a:srgbClr val="FFFFFF"/>
              </a:solidFill>
              <a:latin typeface="Roboto"/>
              <a:ea typeface="Roboto"/>
              <a:cs typeface="Roboto"/>
              <a:sym typeface="Roboto"/>
            </a:endParaRPr>
          </a:p>
        </p:txBody>
      </p:sp>
      <p:sp>
        <p:nvSpPr>
          <p:cNvPr id="365" name="Shape 365"/>
          <p:cNvSpPr txBox="1"/>
          <p:nvPr/>
        </p:nvSpPr>
        <p:spPr>
          <a:xfrm>
            <a:off x="2574449" y="2858525"/>
            <a:ext cx="1279500" cy="403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200">
                <a:solidFill>
                  <a:srgbClr val="FFFFFF"/>
                </a:solidFill>
                <a:latin typeface="Roboto"/>
                <a:ea typeface="Roboto"/>
                <a:cs typeface="Roboto"/>
                <a:sym typeface="Roboto"/>
              </a:rPr>
              <a:t>Administración</a:t>
            </a:r>
            <a:endParaRPr sz="1200">
              <a:solidFill>
                <a:srgbClr val="FFFFFF"/>
              </a:solidFill>
              <a:latin typeface="Roboto"/>
              <a:ea typeface="Roboto"/>
              <a:cs typeface="Roboto"/>
              <a:sym typeface="Roboto"/>
            </a:endParaRPr>
          </a:p>
        </p:txBody>
      </p:sp>
      <p:sp>
        <p:nvSpPr>
          <p:cNvPr id="366" name="Shape 366"/>
          <p:cNvSpPr txBox="1"/>
          <p:nvPr/>
        </p:nvSpPr>
        <p:spPr>
          <a:xfrm>
            <a:off x="3988661" y="2858514"/>
            <a:ext cx="1166700" cy="403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200">
                <a:solidFill>
                  <a:srgbClr val="FFFFFF"/>
                </a:solidFill>
                <a:latin typeface="Roboto"/>
                <a:ea typeface="Roboto"/>
                <a:cs typeface="Roboto"/>
                <a:sym typeface="Roboto"/>
              </a:rPr>
              <a:t>Servicio Web</a:t>
            </a:r>
            <a:endParaRPr sz="1200">
              <a:solidFill>
                <a:srgbClr val="FFFFFF"/>
              </a:solidFill>
              <a:latin typeface="Roboto"/>
              <a:ea typeface="Roboto"/>
              <a:cs typeface="Roboto"/>
              <a:sym typeface="Roboto"/>
            </a:endParaRPr>
          </a:p>
        </p:txBody>
      </p:sp>
      <p:sp>
        <p:nvSpPr>
          <p:cNvPr id="367" name="Shape 367"/>
          <p:cNvSpPr txBox="1"/>
          <p:nvPr/>
        </p:nvSpPr>
        <p:spPr>
          <a:xfrm>
            <a:off x="5418136" y="2934714"/>
            <a:ext cx="1166700" cy="403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200">
                <a:solidFill>
                  <a:srgbClr val="FFFFFF"/>
                </a:solidFill>
                <a:latin typeface="Roboto"/>
                <a:ea typeface="Roboto"/>
                <a:cs typeface="Roboto"/>
                <a:sym typeface="Roboto"/>
              </a:rPr>
              <a:t>Nuevo Personal</a:t>
            </a:r>
            <a:endParaRPr sz="1200">
              <a:solidFill>
                <a:srgbClr val="FFFFFF"/>
              </a:solidFill>
              <a:latin typeface="Roboto"/>
              <a:ea typeface="Roboto"/>
              <a:cs typeface="Roboto"/>
              <a:sym typeface="Roboto"/>
            </a:endParaRPr>
          </a:p>
        </p:txBody>
      </p:sp>
      <p:sp>
        <p:nvSpPr>
          <p:cNvPr id="368" name="Shape 368"/>
          <p:cNvSpPr txBox="1"/>
          <p:nvPr/>
        </p:nvSpPr>
        <p:spPr>
          <a:xfrm>
            <a:off x="6752086" y="2907839"/>
            <a:ext cx="1166700" cy="403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s" sz="1200">
                <a:solidFill>
                  <a:srgbClr val="FFFFFF"/>
                </a:solidFill>
                <a:latin typeface="Roboto"/>
                <a:ea typeface="Roboto"/>
                <a:cs typeface="Roboto"/>
                <a:sym typeface="Roboto"/>
              </a:rPr>
              <a:t>Personas </a:t>
            </a:r>
            <a:r>
              <a:rPr lang="es" sz="1200">
                <a:solidFill>
                  <a:srgbClr val="FFFFFF"/>
                </a:solidFill>
                <a:latin typeface="Roboto"/>
                <a:ea typeface="Roboto"/>
                <a:cs typeface="Roboto"/>
                <a:sym typeface="Roboto"/>
              </a:rPr>
              <a:t>alertadas</a:t>
            </a:r>
            <a:endParaRPr sz="1200">
              <a:solidFill>
                <a:srgbClr val="FFFFFF"/>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Shape 373"/>
          <p:cNvSpPr txBox="1"/>
          <p:nvPr>
            <p:ph idx="1" type="body"/>
          </p:nvPr>
        </p:nvSpPr>
        <p:spPr>
          <a:xfrm>
            <a:off x="687050" y="1997100"/>
            <a:ext cx="4519200" cy="1218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s" sz="5500">
                <a:latin typeface="Montserrat"/>
                <a:ea typeface="Montserrat"/>
                <a:cs typeface="Montserrat"/>
                <a:sym typeface="Montserrat"/>
              </a:rPr>
              <a:t>¿</a:t>
            </a:r>
            <a:r>
              <a:rPr lang="es" sz="5300">
                <a:latin typeface="Montserrat"/>
                <a:ea typeface="Montserrat"/>
                <a:cs typeface="Montserrat"/>
                <a:sym typeface="Montserrat"/>
              </a:rPr>
              <a:t>Preguntas</a:t>
            </a:r>
            <a:r>
              <a:rPr lang="es" sz="4500">
                <a:latin typeface="Arial"/>
                <a:ea typeface="Arial"/>
                <a:cs typeface="Arial"/>
                <a:sym typeface="Arial"/>
              </a:rPr>
              <a:t>?</a:t>
            </a:r>
            <a:endParaRPr sz="4500"/>
          </a:p>
        </p:txBody>
      </p:sp>
      <p:pic>
        <p:nvPicPr>
          <p:cNvPr id="374" name="Shape 374"/>
          <p:cNvPicPr preferRelativeResize="0"/>
          <p:nvPr/>
        </p:nvPicPr>
        <p:blipFill>
          <a:blip r:embed="rId3">
            <a:alphaModFix/>
          </a:blip>
          <a:stretch>
            <a:fillRect/>
          </a:stretch>
        </p:blipFill>
        <p:spPr>
          <a:xfrm>
            <a:off x="8336400" y="4344725"/>
            <a:ext cx="732900" cy="73016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8" name="Shape 378"/>
        <p:cNvGrpSpPr/>
        <p:nvPr/>
      </p:nvGrpSpPr>
      <p:grpSpPr>
        <a:xfrm>
          <a:off x="0" y="0"/>
          <a:ext cx="0" cy="0"/>
          <a:chOff x="0" y="0"/>
          <a:chExt cx="0" cy="0"/>
        </a:xfrm>
      </p:grpSpPr>
      <p:sp>
        <p:nvSpPr>
          <p:cNvPr id="379" name="Shape 379"/>
          <p:cNvSpPr txBox="1"/>
          <p:nvPr>
            <p:ph type="title"/>
          </p:nvPr>
        </p:nvSpPr>
        <p:spPr>
          <a:xfrm>
            <a:off x="645300" y="1986175"/>
            <a:ext cx="3384600" cy="12705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sz="5300"/>
              <a:t>¡Gracias!</a:t>
            </a:r>
            <a:endParaRPr sz="5300"/>
          </a:p>
        </p:txBody>
      </p:sp>
      <p:pic>
        <p:nvPicPr>
          <p:cNvPr id="380" name="Shape 380"/>
          <p:cNvPicPr preferRelativeResize="0"/>
          <p:nvPr/>
        </p:nvPicPr>
        <p:blipFill>
          <a:blip r:embed="rId3">
            <a:alphaModFix/>
          </a:blip>
          <a:stretch>
            <a:fillRect/>
          </a:stretch>
        </p:blipFill>
        <p:spPr>
          <a:xfrm>
            <a:off x="8336400" y="4344725"/>
            <a:ext cx="732900" cy="73016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